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87" r:id="rId7"/>
    <p:sldId id="288" r:id="rId8"/>
    <p:sldId id="289" r:id="rId9"/>
    <p:sldId id="290" r:id="rId10"/>
    <p:sldId id="291" r:id="rId11"/>
    <p:sldId id="292" r:id="rId12"/>
    <p:sldId id="293" r:id="rId13"/>
    <p:sldId id="294" r:id="rId14"/>
    <p:sldId id="295" r:id="rId15"/>
    <p:sldId id="296" r:id="rId16"/>
    <p:sldId id="297" r:id="rId17"/>
    <p:sldId id="298" r:id="rId18"/>
    <p:sldId id="299" r:id="rId19"/>
    <p:sldId id="300" r:id="rId20"/>
    <p:sldId id="301" r:id="rId21"/>
    <p:sldId id="302" r:id="rId22"/>
    <p:sldId id="303" r:id="rId23"/>
    <p:sldId id="304" r:id="rId24"/>
    <p:sldId id="305" r:id="rId25"/>
    <p:sldId id="306" r:id="rId26"/>
    <p:sldId id="261" r:id="rId27"/>
    <p:sldId id="262" r:id="rId28"/>
    <p:sldId id="264" r:id="rId29"/>
    <p:sldId id="265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B3B6DD-E8E4-4B3D-BEDE-661226BD3A12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6FFE2D-A940-4AC4-BF3C-7632D356B4E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6FFE2D-A940-4AC4-BF3C-7632D356B4E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6FFE2D-A940-4AC4-BF3C-7632D356B4EE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(example: tap pen </a:t>
            </a:r>
            <a:r>
              <a:rPr lang="en-US" i="1" dirty="0" smtClean="0"/>
              <a:t>just before </a:t>
            </a:r>
            <a:r>
              <a:rPr lang="en-US" dirty="0" smtClean="0"/>
              <a:t>saying “class, we are going to have a pop quiz today” or ringing of bell </a:t>
            </a:r>
            <a:r>
              <a:rPr lang="en-US" i="1" dirty="0" smtClean="0"/>
              <a:t>just before s</a:t>
            </a:r>
            <a:r>
              <a:rPr lang="en-US" dirty="0" smtClean="0"/>
              <a:t>howing dog food)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6FFE2D-A940-4AC4-BF3C-7632D356B4E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Example: If I condition you into thinking that tapping a pencil means we will have a pop quiz and then I never give you the pop quiz, you will start to disassociate the meaning.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6FFE2D-A940-4AC4-BF3C-7632D356B4E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6FFE2D-A940-4AC4-BF3C-7632D356B4E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6FFE2D-A940-4AC4-BF3C-7632D356B4E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55046D0-9520-49D4-AD25-E7DAA85441F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6FFE2D-A940-4AC4-BF3C-7632D356B4EE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6FFE2D-A940-4AC4-BF3C-7632D356B4EE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6FFE2D-A940-4AC4-BF3C-7632D356B4EE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46FF8-AEFA-4DE6-8E01-18B40BBC0596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9DF1E-DC0B-44C2-BB23-46207DA216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46FF8-AEFA-4DE6-8E01-18B40BBC0596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9DF1E-DC0B-44C2-BB23-46207DA216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46FF8-AEFA-4DE6-8E01-18B40BBC0596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9DF1E-DC0B-44C2-BB23-46207DA216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46FF8-AEFA-4DE6-8E01-18B40BBC0596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9DF1E-DC0B-44C2-BB23-46207DA216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46FF8-AEFA-4DE6-8E01-18B40BBC0596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9DF1E-DC0B-44C2-BB23-46207DA216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46FF8-AEFA-4DE6-8E01-18B40BBC0596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9DF1E-DC0B-44C2-BB23-46207DA216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46FF8-AEFA-4DE6-8E01-18B40BBC0596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9DF1E-DC0B-44C2-BB23-46207DA216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46FF8-AEFA-4DE6-8E01-18B40BBC0596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9DF1E-DC0B-44C2-BB23-46207DA216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46FF8-AEFA-4DE6-8E01-18B40BBC0596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9DF1E-DC0B-44C2-BB23-46207DA216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46FF8-AEFA-4DE6-8E01-18B40BBC0596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9DF1E-DC0B-44C2-BB23-46207DA216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46FF8-AEFA-4DE6-8E01-18B40BBC0596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9DF1E-DC0B-44C2-BB23-46207DA216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846FF8-AEFA-4DE6-8E01-18B40BBC0596}" type="datetimeFigureOut">
              <a:rPr lang="en-US" smtClean="0"/>
              <a:pPr/>
              <a:t>3/13/2012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9DF1E-DC0B-44C2-BB23-46207DA2169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7" Type="http://schemas.openxmlformats.org/officeDocument/2006/relationships/image" Target="../media/image55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jpeg"/><Relationship Id="rId3" Type="http://schemas.openxmlformats.org/officeDocument/2006/relationships/image" Target="../media/image57.jpeg"/><Relationship Id="rId7" Type="http://schemas.openxmlformats.org/officeDocument/2006/relationships/image" Target="../media/image61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jpeg"/><Relationship Id="rId3" Type="http://schemas.openxmlformats.org/officeDocument/2006/relationships/hyperlink" Target="http://puppydogweb.com/gallery/tacoterriers/e.htm" TargetMode="External"/><Relationship Id="rId7" Type="http://schemas.openxmlformats.org/officeDocument/2006/relationships/hyperlink" Target="http://puppydogweb.com/gallery/siberianhuskies/e.htm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jpeg"/><Relationship Id="rId11" Type="http://schemas.openxmlformats.org/officeDocument/2006/relationships/image" Target="../media/image67.jpeg"/><Relationship Id="rId5" Type="http://schemas.openxmlformats.org/officeDocument/2006/relationships/hyperlink" Target="http://puppydogweb.com/gallery/beagles/e.htm" TargetMode="External"/><Relationship Id="rId10" Type="http://schemas.openxmlformats.org/officeDocument/2006/relationships/image" Target="../media/image66.jpeg"/><Relationship Id="rId4" Type="http://schemas.openxmlformats.org/officeDocument/2006/relationships/image" Target="../media/image63.jpeg"/><Relationship Id="rId9" Type="http://schemas.openxmlformats.org/officeDocument/2006/relationships/hyperlink" Target="http://puppydogweb.com/gallery/goldenretrievers/e.htm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imgres?imgurl=http://1.bp.blogspot.com/_73h2cJy-cEc/S6vX9j_Zu6I/AAAAAAAAACk/q1G0jBCUZyw/s1600/Stop_Sign.png&amp;imgrefurl=http://interactor-reaction.blogspot.com/2010/03/informationinstructional-design.html&amp;h=600&amp;w=600&amp;sz=33&amp;tbnid=6KoCwbHaIWh72M:&amp;tbnh=135&amp;tbnw=135&amp;prev=/images?q=STOP+SIGNS%2BIMAGES&amp;zoom=1&amp;q=STOP+SIGNS+IMAGES&amp;usg=__iCf1NkQWpxA4JLGp_CNcGtBKHBw=&amp;sa=X&amp;ei=sTuLTezhEYiCgAffk_zMDQ&amp;ved=0CCQQ9QEwAw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hyperlink" Target="http://www.google.com/imgres?imgurl=http://www.wikinfo.org/upload/8/81/Stop_sign.png&amp;imgrefurl=http://www.wikinfo.org/index.php/Stop_sign&amp;h=608&amp;w=608&amp;sz=14&amp;tbnid=K6TuRE7D4mVoRM:&amp;tbnh=136&amp;tbnw=136&amp;prev=/images?q=STOP+SIGNS%2BIMAGES&amp;zoom=1&amp;q=STOP+SIGNS+IMAGES&amp;usg=__69Iggd4LQRjj9U4gPgzqsoJTJng=&amp;sa=X&amp;ei=sTuLTezhEYiCgAffk_zMDQ&amp;ved=0CCYQ9QEwBA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5" Type="http://schemas.openxmlformats.org/officeDocument/2006/relationships/image" Target="../media/image1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Relationship Id="rId1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5181600"/>
            <a:ext cx="8458200" cy="1222375"/>
          </a:xfrm>
          <a:ln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r>
              <a:rPr lang="en-US" sz="6000" dirty="0" smtClean="0"/>
              <a:t>Phases of </a:t>
            </a:r>
            <a:r>
              <a:rPr lang="en-US" sz="6000" dirty="0"/>
              <a:t>L</a:t>
            </a:r>
            <a:r>
              <a:rPr lang="en-US" sz="6000" dirty="0" smtClean="0"/>
              <a:t>earning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371600"/>
            <a:ext cx="8458200" cy="1371600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6000" b="1" dirty="0" smtClean="0">
                <a:solidFill>
                  <a:schemeClr val="bg1"/>
                </a:solidFill>
              </a:rPr>
              <a:t>Classical Conditioning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"/>
          <p:cNvSpPr txBox="1">
            <a:spLocks noChangeArrowheads="1"/>
          </p:cNvSpPr>
          <p:nvPr/>
        </p:nvSpPr>
        <p:spPr bwMode="auto">
          <a:xfrm>
            <a:off x="228600" y="381000"/>
            <a:ext cx="8610600" cy="2862263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000">
                <a:latin typeface="Calibri" pitchFamily="34" charset="0"/>
              </a:rPr>
              <a:t>It’s an </a:t>
            </a:r>
            <a:r>
              <a:rPr lang="en-US" sz="6000" b="1">
                <a:latin typeface="Calibri" pitchFamily="34" charset="0"/>
              </a:rPr>
              <a:t>easy shortcut</a:t>
            </a:r>
            <a:r>
              <a:rPr lang="en-US" sz="6000">
                <a:latin typeface="Calibri" pitchFamily="34" charset="0"/>
              </a:rPr>
              <a:t> to understanding new stuff we run across…</a:t>
            </a:r>
          </a:p>
        </p:txBody>
      </p:sp>
      <p:pic>
        <p:nvPicPr>
          <p:cNvPr id="6147" name="Picture 2" descr="http://t3.gstatic.com/images?q=tbn:ANd9GcS2jIR3UWUkRKy9Sut5ZJE9CleAz-SiWEMkDSUvBwTX12lo6BvZ0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3581400"/>
            <a:ext cx="183673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 descr="http://t1.gstatic.com/images?q=tbn:ANd9GcQS70zpw6sM8iTKYK15Zb7gq6pV5T0G3gUjlwd-VBpFkNKlMmFy0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3733800"/>
            <a:ext cx="2209800" cy="147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6" descr="http://t0.gstatic.com/images?q=tbn:ANd9GcRrDsdTQRarjDEXtLAHxZmXMTwSr0M3E1Wq7_SFchgMg0NHYUu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1000" y="3429000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10" descr="Baden Assorted Mix Mini Athletic Balls at Local Store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81750" y="3352800"/>
            <a:ext cx="2762250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1" name="TextBox 7"/>
          <p:cNvSpPr txBox="1">
            <a:spLocks noChangeArrowheads="1"/>
          </p:cNvSpPr>
          <p:nvPr/>
        </p:nvSpPr>
        <p:spPr bwMode="auto">
          <a:xfrm>
            <a:off x="304800" y="6019800"/>
            <a:ext cx="8839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Arial Black" pitchFamily="34" charset="0"/>
              </a:rPr>
              <a:t>YEAH………..GOT IT…….NOTHIN’ NEW…..SEEN IT...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lh4.ggpht.com/_-NRAeQLpukY/SUS2xO5rwSI/AAAAAAAAAbE/Io3SXg0mAHk/bxp29892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304800"/>
            <a:ext cx="8483600" cy="608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TextBox 2"/>
          <p:cNvSpPr txBox="1">
            <a:spLocks noChangeArrowheads="1"/>
          </p:cNvSpPr>
          <p:nvPr/>
        </p:nvSpPr>
        <p:spPr bwMode="auto">
          <a:xfrm>
            <a:off x="152400" y="5486400"/>
            <a:ext cx="89916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000" b="1">
                <a:latin typeface="Arial Black" pitchFamily="34" charset="0"/>
              </a:rPr>
              <a:t>Hmmmmm…..Well?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1"/>
          <p:cNvSpPr txBox="1">
            <a:spLocks noChangeArrowheads="1"/>
          </p:cNvSpPr>
          <p:nvPr/>
        </p:nvSpPr>
        <p:spPr bwMode="auto">
          <a:xfrm>
            <a:off x="304800" y="117475"/>
            <a:ext cx="8382000" cy="67405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5400" dirty="0">
                <a:latin typeface="Arial Black" pitchFamily="34" charset="0"/>
              </a:rPr>
              <a:t>Generalization is so easy, we do it </a:t>
            </a:r>
            <a:r>
              <a:rPr lang="en-US" sz="5400" u="sng" dirty="0">
                <a:latin typeface="Arial Black" pitchFamily="34" charset="0"/>
              </a:rPr>
              <a:t>all</a:t>
            </a:r>
            <a:r>
              <a:rPr lang="en-US" sz="5400" dirty="0">
                <a:latin typeface="Arial Black" pitchFamily="34" charset="0"/>
              </a:rPr>
              <a:t> the time…and we don’t really think about it. </a:t>
            </a:r>
          </a:p>
          <a:p>
            <a:pPr>
              <a:defRPr/>
            </a:pPr>
            <a:endParaRPr lang="en-US" sz="5400" dirty="0">
              <a:latin typeface="Arial Black" pitchFamily="34" charset="0"/>
            </a:endParaRPr>
          </a:p>
          <a:p>
            <a:pPr>
              <a:defRPr/>
            </a:pPr>
            <a:endParaRPr lang="en-US" sz="5400" dirty="0">
              <a:latin typeface="Arial Black" pitchFamily="34" charset="0"/>
            </a:endParaRPr>
          </a:p>
          <a:p>
            <a:pPr>
              <a:defRPr/>
            </a:pPr>
            <a:r>
              <a:rPr lang="en-US" sz="5400" dirty="0">
                <a:latin typeface="Arial Black" pitchFamily="34" charset="0"/>
              </a:rPr>
              <a:t>SOMETIMES IT’S TOO</a:t>
            </a:r>
          </a:p>
          <a:p>
            <a:pPr>
              <a:defRPr/>
            </a:pPr>
            <a:r>
              <a:rPr lang="en-US" sz="5400" dirty="0">
                <a:latin typeface="Arial Black" pitchFamily="34" charset="0"/>
              </a:rPr>
              <a:t>EASY………………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"/>
          <p:cNvSpPr txBox="1">
            <a:spLocks noChangeArrowheads="1"/>
          </p:cNvSpPr>
          <p:nvPr/>
        </p:nvSpPr>
        <p:spPr bwMode="auto">
          <a:xfrm>
            <a:off x="381000" y="381000"/>
            <a:ext cx="8534400" cy="175418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5400" b="1" dirty="0">
                <a:solidFill>
                  <a:srgbClr val="C00000"/>
                </a:solidFill>
              </a:rPr>
              <a:t>Meet this bed sheet wearing </a:t>
            </a:r>
            <a:r>
              <a:rPr lang="en-US" sz="5400" b="1" dirty="0" err="1">
                <a:solidFill>
                  <a:srgbClr val="C00000"/>
                </a:solidFill>
              </a:rPr>
              <a:t>fella</a:t>
            </a:r>
            <a:r>
              <a:rPr lang="en-US" sz="5400" b="1" dirty="0">
                <a:solidFill>
                  <a:srgbClr val="C00000"/>
                </a:solidFill>
              </a:rPr>
              <a:t>, here…</a:t>
            </a:r>
          </a:p>
        </p:txBody>
      </p:sp>
      <p:pic>
        <p:nvPicPr>
          <p:cNvPr id="9219" name="Picture 2" descr="http://t0.gstatic.com/images?q=tbn:ANd9GcTLVraMJzx_eZWWSDHDo0vdA-IgZ4RHq-8pnVJaUS9Q_Duh-Jh9r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362200"/>
            <a:ext cx="3886200" cy="43926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9220" name="TextBox 3"/>
          <p:cNvSpPr txBox="1">
            <a:spLocks noChangeArrowheads="1"/>
          </p:cNvSpPr>
          <p:nvPr/>
        </p:nvSpPr>
        <p:spPr bwMode="auto">
          <a:xfrm>
            <a:off x="4495800" y="3276600"/>
            <a:ext cx="39624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5400" i="1">
                <a:latin typeface="Arial Black" pitchFamily="34" charset="0"/>
              </a:rPr>
              <a:t>Billy Bob</a:t>
            </a:r>
          </a:p>
          <a:p>
            <a:r>
              <a:rPr lang="en-US" sz="5400">
                <a:latin typeface="Arial Black" pitchFamily="34" charset="0"/>
              </a:rPr>
              <a:t>Crandall. </a:t>
            </a:r>
          </a:p>
          <a:p>
            <a:r>
              <a:rPr lang="en-US" sz="5400">
                <a:latin typeface="Arial Black" pitchFamily="34" charset="0"/>
              </a:rPr>
              <a:t>Loyal Klansman</a:t>
            </a:r>
          </a:p>
        </p:txBody>
      </p:sp>
      <p:sp>
        <p:nvSpPr>
          <p:cNvPr id="5" name="Oval 4"/>
          <p:cNvSpPr/>
          <p:nvPr/>
        </p:nvSpPr>
        <p:spPr>
          <a:xfrm>
            <a:off x="2209800" y="2057400"/>
            <a:ext cx="2819400" cy="1219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222" name="TextBox 5"/>
          <p:cNvSpPr txBox="1">
            <a:spLocks noChangeArrowheads="1"/>
          </p:cNvSpPr>
          <p:nvPr/>
        </p:nvSpPr>
        <p:spPr bwMode="auto">
          <a:xfrm>
            <a:off x="2209800" y="2362200"/>
            <a:ext cx="29718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latin typeface="Calibri" pitchFamily="34" charset="0"/>
              </a:rPr>
              <a:t>How y’all doin?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t1.gstatic.com/images?q=tbn:ANd9GcTj-eBzl5XiBE7wokutodZg3VAZnE1tlA6LQOJeDjWipGhySrI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2819400"/>
            <a:ext cx="1828800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4" descr="http://t1.gstatic.com/images?q=tbn:ANd9GcRiME45yv6UvwwteedXsuw2bnVkS-iUzL1i4luWqgneO-HKT8j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609600"/>
            <a:ext cx="2009775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6" descr="http://t1.gstatic.com/images?q=tbn:ANd9GcT6pXCCgN5uuuzJ5YkF1znFZDNz9kAsgIP1dzqHuHz0dBDwdxSR2be6Xk9PQ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81200" y="1447800"/>
            <a:ext cx="2514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8" descr="http://t3.gstatic.com/images?q=tbn:ANd9GcSKyRQNIG0yUqaGqxou-EZX0Yh4rj2UrD1geo9x3_GPhpUoJQQ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10400" y="152400"/>
            <a:ext cx="1724025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10" descr="http://t1.gstatic.com/images?q=tbn:ANd9GcQLvugR57WTMUKxKsR5hiVl2xZBOKJTMNKdFmbD4v7WSeOuEV0Pm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91000" y="304800"/>
            <a:ext cx="26193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12" descr="http://t2.gstatic.com/images?q=tbn:ANd9GcTmcT761L0pCU0ZCipuTEP8Pn9B30lZYdrqcX1jK2Hogza8zk7uT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98975" y="2243138"/>
            <a:ext cx="1847850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14" descr="http://t0.gstatic.com/images?q=tbn:ANd9GcTLVraMJzx_eZWWSDHDo0vdA-IgZ4RHq-8pnVJaUS9Q_Duh-Jh9rg"/>
          <p:cNvPicPr>
            <a:picLocks noChangeAspect="1" noChangeArrowheads="1"/>
          </p:cNvPicPr>
          <p:nvPr/>
        </p:nvPicPr>
        <p:blipFill>
          <a:blip r:embed="rId8" cstate="print"/>
          <a:srcRect r="12500" b="461"/>
          <a:stretch>
            <a:fillRect/>
          </a:stretch>
        </p:blipFill>
        <p:spPr bwMode="auto">
          <a:xfrm>
            <a:off x="457200" y="3124200"/>
            <a:ext cx="1752600" cy="22526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28600" y="5486400"/>
            <a:ext cx="8763000" cy="12001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 err="1">
                <a:latin typeface="Arial Black" pitchFamily="34" charset="0"/>
              </a:rPr>
              <a:t>Ya</a:t>
            </a:r>
            <a:r>
              <a:rPr lang="en-US" sz="3600" dirty="0">
                <a:latin typeface="Arial Black" pitchFamily="34" charset="0"/>
              </a:rPr>
              <a:t> Think Billy Bob may be generalizing </a:t>
            </a:r>
            <a:r>
              <a:rPr lang="en-US" sz="3600" b="1" i="1" dirty="0">
                <a:solidFill>
                  <a:srgbClr val="C00000"/>
                </a:solidFill>
                <a:latin typeface="Arial Black" pitchFamily="34" charset="0"/>
              </a:rPr>
              <a:t>a tad </a:t>
            </a:r>
            <a:r>
              <a:rPr lang="en-US" sz="3600" dirty="0">
                <a:latin typeface="Arial Black" pitchFamily="34" charset="0"/>
              </a:rPr>
              <a:t>too much here?</a:t>
            </a:r>
          </a:p>
        </p:txBody>
      </p:sp>
      <p:sp>
        <p:nvSpPr>
          <p:cNvPr id="10" name="Oval 9"/>
          <p:cNvSpPr/>
          <p:nvPr/>
        </p:nvSpPr>
        <p:spPr>
          <a:xfrm>
            <a:off x="2057400" y="3581400"/>
            <a:ext cx="1905000" cy="6858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51" name="TextBox 10"/>
          <p:cNvSpPr txBox="1">
            <a:spLocks noChangeArrowheads="1"/>
          </p:cNvSpPr>
          <p:nvPr/>
        </p:nvSpPr>
        <p:spPr bwMode="auto">
          <a:xfrm>
            <a:off x="2133600" y="3657600"/>
            <a:ext cx="1752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latin typeface="Arial Black" pitchFamily="34" charset="0"/>
              </a:rPr>
              <a:t>Whoa!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1"/>
          <p:cNvSpPr txBox="1">
            <a:spLocks noChangeArrowheads="1"/>
          </p:cNvSpPr>
          <p:nvPr/>
        </p:nvSpPr>
        <p:spPr bwMode="auto">
          <a:xfrm>
            <a:off x="0" y="228600"/>
            <a:ext cx="91440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latin typeface="Arial Black" pitchFamily="34" charset="0"/>
              </a:rPr>
              <a:t>NOW DON’T BE </a:t>
            </a:r>
            <a:r>
              <a:rPr lang="en-US" sz="3600">
                <a:solidFill>
                  <a:srgbClr val="C00000"/>
                </a:solidFill>
                <a:latin typeface="Arial Black" pitchFamily="34" charset="0"/>
              </a:rPr>
              <a:t>TOO TOUGH </a:t>
            </a:r>
            <a:r>
              <a:rPr lang="en-US" sz="3600">
                <a:latin typeface="Arial Black" pitchFamily="34" charset="0"/>
              </a:rPr>
              <a:t>ON BILLY… He’s an extreme, sorta dumb example of what a lot of nicer folks do ALL THE TIME…</a:t>
            </a:r>
          </a:p>
        </p:txBody>
      </p:sp>
      <p:pic>
        <p:nvPicPr>
          <p:cNvPr id="11267" name="Picture 2" descr="http://t3.gstatic.com/images?q=tbn:ANd9GcRcn8HtCwiuZhq1uv-zMlxuDrVI0h01qTe1Xp4tDE_M7VxY7Yt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" y="2667000"/>
            <a:ext cx="6502400" cy="390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Oval 3"/>
          <p:cNvSpPr/>
          <p:nvPr/>
        </p:nvSpPr>
        <p:spPr>
          <a:xfrm>
            <a:off x="4038600" y="2590800"/>
            <a:ext cx="4495800" cy="21336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269" name="TextBox 4"/>
          <p:cNvSpPr txBox="1">
            <a:spLocks noChangeArrowheads="1"/>
          </p:cNvSpPr>
          <p:nvPr/>
        </p:nvSpPr>
        <p:spPr bwMode="auto">
          <a:xfrm>
            <a:off x="4343400" y="3124200"/>
            <a:ext cx="48006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i="1">
                <a:latin typeface="Arial Black" pitchFamily="34" charset="0"/>
              </a:rPr>
              <a:t>Aw…now my feelings are hurt!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http://2.bp.blogspot.com/_Vu5B2EFgl_g/S_1gEmzi_eI/AAAAAAAAAEE/6Qpu-mLWjHQ/s1600/ner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67150" y="1581150"/>
            <a:ext cx="5276850" cy="527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TextBox 4"/>
          <p:cNvSpPr txBox="1">
            <a:spLocks noChangeArrowheads="1"/>
          </p:cNvSpPr>
          <p:nvPr/>
        </p:nvSpPr>
        <p:spPr bwMode="auto">
          <a:xfrm>
            <a:off x="228600" y="304800"/>
            <a:ext cx="8686800" cy="618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400">
                <a:latin typeface="Arial Black" pitchFamily="34" charset="0"/>
              </a:rPr>
              <a:t>We all generalize too quickly at times…and that leads to </a:t>
            </a:r>
          </a:p>
          <a:p>
            <a:r>
              <a:rPr lang="en-US" sz="4400">
                <a:latin typeface="Arial Black" pitchFamily="34" charset="0"/>
              </a:rPr>
              <a:t>judgment errors!</a:t>
            </a:r>
          </a:p>
          <a:p>
            <a:endParaRPr lang="en-US" sz="4400">
              <a:latin typeface="Arial Black" pitchFamily="34" charset="0"/>
            </a:endParaRPr>
          </a:p>
          <a:p>
            <a:r>
              <a:rPr lang="en-US" sz="4400">
                <a:latin typeface="Arial Black" pitchFamily="34" charset="0"/>
              </a:rPr>
              <a:t>HOW </a:t>
            </a:r>
          </a:p>
          <a:p>
            <a:r>
              <a:rPr lang="en-US" sz="4400" b="1">
                <a:latin typeface="Arial Black" pitchFamily="34" charset="0"/>
              </a:rPr>
              <a:t>SMART</a:t>
            </a:r>
            <a:r>
              <a:rPr lang="en-US" sz="4400">
                <a:latin typeface="Arial Black" pitchFamily="34" charset="0"/>
              </a:rPr>
              <a:t> IS </a:t>
            </a:r>
          </a:p>
          <a:p>
            <a:r>
              <a:rPr lang="en-US" sz="4400">
                <a:latin typeface="Arial Black" pitchFamily="34" charset="0"/>
              </a:rPr>
              <a:t>THIS MAN?</a:t>
            </a:r>
          </a:p>
          <a:p>
            <a:endParaRPr lang="en-US" sz="440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457200" y="228600"/>
            <a:ext cx="8458200" cy="1754188"/>
          </a:xfrm>
          <a:prstGeom prst="rect">
            <a:avLst/>
          </a:prstGeom>
          <a:solidFill>
            <a:srgbClr val="E8444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5400">
                <a:latin typeface="Cooper Black" pitchFamily="18" charset="0"/>
              </a:rPr>
              <a:t>     </a:t>
            </a:r>
            <a:r>
              <a:rPr lang="en-US" sz="5400" b="1">
                <a:latin typeface="Castellar" pitchFamily="18" charset="0"/>
              </a:rPr>
              <a:t>SO…What’s the      </a:t>
            </a:r>
          </a:p>
          <a:p>
            <a:r>
              <a:rPr lang="en-US" sz="5400" b="1">
                <a:latin typeface="Castellar" pitchFamily="18" charset="0"/>
              </a:rPr>
              <a:t>          Opposite? </a:t>
            </a:r>
          </a:p>
        </p:txBody>
      </p:sp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304800" y="2209800"/>
            <a:ext cx="5181600" cy="347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400" b="1">
                <a:latin typeface="Castellar" pitchFamily="18" charset="0"/>
              </a:rPr>
              <a:t>…a more intelligent &amp; sophisticated </a:t>
            </a:r>
          </a:p>
          <a:p>
            <a:r>
              <a:rPr lang="en-US" sz="4400" b="1">
                <a:latin typeface="Castellar" pitchFamily="18" charset="0"/>
              </a:rPr>
              <a:t>form of </a:t>
            </a:r>
          </a:p>
          <a:p>
            <a:r>
              <a:rPr lang="en-US" sz="4400" b="1">
                <a:latin typeface="Castellar" pitchFamily="18" charset="0"/>
              </a:rPr>
              <a:t>learning?</a:t>
            </a:r>
          </a:p>
        </p:txBody>
      </p:sp>
      <p:pic>
        <p:nvPicPr>
          <p:cNvPr id="13316" name="Picture 2" descr="http://www.pastperfect.com/ProductImages/PPCD78121Produc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2362200"/>
            <a:ext cx="3362325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1"/>
          <p:cNvSpPr txBox="1">
            <a:spLocks noChangeArrowheads="1"/>
          </p:cNvSpPr>
          <p:nvPr/>
        </p:nvSpPr>
        <p:spPr bwMode="auto">
          <a:xfrm>
            <a:off x="0" y="-111125"/>
            <a:ext cx="9144000" cy="72326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7200" b="1" dirty="0"/>
              <a:t>…DISCRIMINATION!</a:t>
            </a:r>
          </a:p>
          <a:p>
            <a:pPr>
              <a:defRPr/>
            </a:pPr>
            <a:endParaRPr lang="en-US" sz="7200" b="1" dirty="0"/>
          </a:p>
          <a:p>
            <a:pPr>
              <a:defRPr/>
            </a:pPr>
            <a:r>
              <a:rPr lang="en-US" sz="7200" b="1" dirty="0"/>
              <a:t>Where stimuli similar to the old     </a:t>
            </a:r>
            <a:r>
              <a:rPr lang="en-US" sz="8800" b="1" dirty="0">
                <a:solidFill>
                  <a:schemeClr val="accent4">
                    <a:lumMod val="75000"/>
                  </a:schemeClr>
                </a:solidFill>
              </a:rPr>
              <a:t>CS</a:t>
            </a:r>
            <a:r>
              <a:rPr lang="en-US" sz="7200" b="1" dirty="0"/>
              <a:t> </a:t>
            </a:r>
          </a:p>
          <a:p>
            <a:pPr>
              <a:defRPr/>
            </a:pPr>
            <a:r>
              <a:rPr lang="en-US" sz="7200" b="1" u="sng" dirty="0">
                <a:solidFill>
                  <a:srgbClr val="FFFF00"/>
                </a:solidFill>
              </a:rPr>
              <a:t>don’t</a:t>
            </a:r>
            <a:r>
              <a:rPr lang="en-US" sz="7200" b="1" dirty="0"/>
              <a:t> cause a   </a:t>
            </a:r>
            <a:r>
              <a:rPr lang="en-US" sz="8800" b="1" dirty="0">
                <a:solidFill>
                  <a:schemeClr val="accent5">
                    <a:lumMod val="75000"/>
                  </a:schemeClr>
                </a:solidFill>
              </a:rPr>
              <a:t>CR</a:t>
            </a:r>
            <a:endParaRPr lang="en-US" sz="7200" b="1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defRPr/>
            </a:pPr>
            <a:endParaRPr lang="en-US" sz="7200" b="1" dirty="0"/>
          </a:p>
        </p:txBody>
      </p:sp>
      <p:sp>
        <p:nvSpPr>
          <p:cNvPr id="3" name="Oval 2"/>
          <p:cNvSpPr/>
          <p:nvPr/>
        </p:nvSpPr>
        <p:spPr>
          <a:xfrm>
            <a:off x="4648200" y="3276600"/>
            <a:ext cx="1447800" cy="1219200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5562600" y="4495800"/>
            <a:ext cx="1600200" cy="1371600"/>
          </a:xfrm>
          <a:prstGeom prst="ellipse">
            <a:avLst/>
          </a:prstGeom>
          <a:noFill/>
          <a:ln>
            <a:solidFill>
              <a:srgbClr val="A121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8" descr="http://www.mamanpoulet.com/wp-content/uploads/2011/02/the-cou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08763" y="3048000"/>
            <a:ext cx="2535237" cy="290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4419600" y="1676400"/>
            <a:ext cx="2667000" cy="1536700"/>
            <a:chOff x="3124200" y="3581400"/>
            <a:chExt cx="2667000" cy="1537395"/>
          </a:xfrm>
        </p:grpSpPr>
        <p:sp>
          <p:nvSpPr>
            <p:cNvPr id="8" name="Rectangular Callout 7"/>
            <p:cNvSpPr/>
            <p:nvPr/>
          </p:nvSpPr>
          <p:spPr>
            <a:xfrm>
              <a:off x="3124200" y="3581400"/>
              <a:ext cx="2667000" cy="1524689"/>
            </a:xfrm>
            <a:prstGeom prst="wedgeRectCallout">
              <a:avLst>
                <a:gd name="adj1" fmla="val 58227"/>
                <a:gd name="adj2" fmla="val 94501"/>
              </a:avLst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369" name="TextBox 6"/>
            <p:cNvSpPr txBox="1">
              <a:spLocks noChangeArrowheads="1"/>
            </p:cNvSpPr>
            <p:nvPr/>
          </p:nvSpPr>
          <p:spPr bwMode="auto">
            <a:xfrm>
              <a:off x="3276600" y="3733800"/>
              <a:ext cx="2362200" cy="13849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800"/>
                <a:t>Von of thees is not like the other!...</a:t>
              </a:r>
            </a:p>
          </p:txBody>
        </p:sp>
      </p:grp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533400" y="0"/>
            <a:ext cx="8153400" cy="1446213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4400">
                <a:latin typeface="Arial Black" pitchFamily="34" charset="0"/>
              </a:rPr>
              <a:t>Hey Count! Are all these</a:t>
            </a:r>
          </a:p>
          <a:p>
            <a:pPr>
              <a:defRPr/>
            </a:pPr>
            <a:r>
              <a:rPr lang="en-US" sz="4400">
                <a:latin typeface="Arial Black" pitchFamily="34" charset="0"/>
              </a:rPr>
              <a:t>White Powders </a:t>
            </a:r>
            <a:r>
              <a:rPr lang="en-US" sz="4400" u="sng">
                <a:latin typeface="Arial Black" pitchFamily="34" charset="0"/>
              </a:rPr>
              <a:t>the same</a:t>
            </a:r>
            <a:r>
              <a:rPr lang="en-US" sz="4400">
                <a:latin typeface="Arial Black" pitchFamily="34" charset="0"/>
              </a:rPr>
              <a:t>?</a:t>
            </a:r>
          </a:p>
        </p:txBody>
      </p:sp>
      <p:pic>
        <p:nvPicPr>
          <p:cNvPr id="15365" name="Picture 2" descr="http://www.bakesourdough.com/images/uploads/one%20cup%20of%20flour.jpg"/>
          <p:cNvPicPr>
            <a:picLocks noChangeAspect="1" noChangeArrowheads="1"/>
          </p:cNvPicPr>
          <p:nvPr/>
        </p:nvPicPr>
        <p:blipFill>
          <a:blip r:embed="rId3" cstate="print"/>
          <a:srcRect t="4684" b="13348"/>
          <a:stretch>
            <a:fillRect/>
          </a:stretch>
        </p:blipFill>
        <p:spPr bwMode="auto">
          <a:xfrm>
            <a:off x="304800" y="1600200"/>
            <a:ext cx="2667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4" descr="http://www.wedding-cakes-for-you.com/images/confectioners-sugar-or-granulated-2125704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0" y="3429000"/>
            <a:ext cx="336232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6" descr="http://t3.gstatic.com/images?q=tbn:ANd9GcRGGasjUrJefMkJEfYVW9kFUNzD8KAOD_QEMCKN7Q7lsPJ7fs9GB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4495800"/>
            <a:ext cx="3200400" cy="212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b="1" dirty="0" smtClean="0"/>
              <a:t>Phases of learning: Acquisition Phase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Consists of repeated trials in which the CS and US are paired and the CR gradually develops</a:t>
            </a:r>
          </a:p>
          <a:p>
            <a:r>
              <a:rPr lang="en-US" dirty="0" smtClean="0"/>
              <a:t>Most efficient conditioning occurs when: </a:t>
            </a:r>
          </a:p>
          <a:p>
            <a:pPr lvl="1"/>
            <a:r>
              <a:rPr lang="en-US" dirty="0" smtClean="0"/>
              <a:t>CS slightly precedes US </a:t>
            </a:r>
          </a:p>
          <a:p>
            <a:pPr lvl="1"/>
            <a:r>
              <a:rPr lang="en-US" dirty="0" smtClean="0"/>
              <a:t>CS comes to serve as a cue for the US</a:t>
            </a:r>
          </a:p>
          <a:p>
            <a:pPr lvl="1"/>
            <a:r>
              <a:rPr lang="en-US" dirty="0" smtClean="0"/>
              <a:t>HOWEVER</a:t>
            </a:r>
            <a:r>
              <a:rPr lang="en-US" dirty="0" smtClean="0"/>
              <a:t>, conditioning will still occur if the two stimuli are presented simultaneously. </a:t>
            </a:r>
            <a:endParaRPr lang="en-US" dirty="0"/>
          </a:p>
        </p:txBody>
      </p:sp>
      <p:pic>
        <p:nvPicPr>
          <p:cNvPr id="18434" name="Picture 2" descr="http://ts3.mm.bing.net/images/thumbnail.aspx?q=1199514787642&amp;id=fb057356f2ebf19172699f726e2ff892&amp;url=http%3a%2f%2fwww.cksinfo.com%2fclipart%2ftoys%2fbel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5676900"/>
            <a:ext cx="1181100" cy="11811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581400" y="5791200"/>
            <a:ext cx="685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+</a:t>
            </a:r>
            <a:endParaRPr lang="en-US" sz="5400" dirty="0"/>
          </a:p>
        </p:txBody>
      </p:sp>
      <p:pic>
        <p:nvPicPr>
          <p:cNvPr id="18436" name="Picture 4" descr="http://ts3.mm.bing.net/images/thumbnail.aspx?q=1200597183834&amp;id=07b8ea019c344b6c006c0c4281764e7b&amp;url=http%3a%2f%2fwww.puppie-s.com%2fwp-content%2fuploads%2f2011%2f07%2fcanned-dog-food-stores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5867400"/>
            <a:ext cx="1524000" cy="99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 descr="data:image/jpg;base64,/9j/4AAQSkZJRgABAQAAAQABAAD/2wCEAAkGBhQSERQUExQWFRUWFxcWFxgYGRocGhYcGBoaGh8aGhkcHSYfHRwkGhccIC8gJCcsLCwsGh4xNTAqNSYrLCkBCQoKDgwOGg8PGiokHyQtLC0sLS0vLCwsKSwpLC4sLywsLS0sLSwqLCwsLCwsLCwpLC0sLCwsLCwpLCwsLCwsLP/AABEIAMIBAwMBIgACEQEDEQH/xAAcAAABBQEBAQAAAAAAAAAAAAAFAAIDBAYBBwj/xABHEAABAwIDBQUFBQUGBQQDAAABAgMRACEEEjEFQVFhcQYTIoGRMqGx0fAHQlLB4RQjYnLxM0OCksLSFlOio7IVF3PiJDST/8QAGwEAAgMBAQEAAAAAAAAAAAAAAQIAAwQFBgf/xAA5EQABBAAEAwUGBQQBBQAAAAABAAIDEQQSITEFQWETIlGBkTJxocHR8AYUI2KxFVLh8aIWJDNCcv/aAAwDAQACEQMRAD8A0CnJkCZ03i44GmoSZNzYgEE3+W80mRJJgCDFhczOv61K54RmF416Vj2RUyTH1y/SuSJHXTrbfrS+7NiBrw+rVA9jAmDI0Mzu+GnPlRUXBvFwokgkceNjOknTfyqy4fCrpO7nrNotQcdpcNIH7QgKJJJkxf8AjIy8tYq9hsQhRjOkrIzBIUCcsAzAvEGCTQzBO6KRvtNI8lHE6AceGpMDlV3DAxCrXkadPK/K/OuMKSQcpCiLlIN7DeBJnlXFY1IAJkb4gqKpgjLqTY9fSiPFIVPHr9fL6vUkC+k7+B/Shzu1l5gEYZ5Y/ErK2n/uEE+YFTNtPRZA6FYMcpAv60vasB3TmJ4FkfwuqcyK4g3+rV10KKSDBgSYO/01/So3sO8r+7BP/wAke7IaewziMsFtHM96fh3NJ2zPFDs3Ksf6b/r9ausKlN9N2u60Ejfb0NMGyXNVLQnoFK/NNdRhnEz40GbwG1JA9XFGp28Y5qdmVNHX6/rSjXd16elDnsRiAfDh0r6LUn4tkf8AVV/CtukAqQlJ/mze/Imh2zN7RMbgFE/hgTM6m/oePpSTg+JP15dPXTjaXgSRcxcGw4edO/ZREZlcNb0DiWdUuQoavCkbpH5f0O6pMK6RI43+fwq+Nm8VK9f0riNkpGhI86H5lvVHIVTCScw4HMN2kmNNJH1akp24gTbMYiR7+tqZthxrCt9464sJJy2lRUTJgDpJ3b6f/wCjNvJSvO4pKkgj944AUqEiwUBcHhU/MN3opuxdWY7LocGYkW3mTAv1tOotaqmO2oykQXmhBvLiOeomeH9a4rsFhTctTzJJ+JirjWxWmU+GG0jfZA4TIga76X8z4BP2bORJ8q+ZVHDbWZKRlXm3eBK168ciTuq4l8ESAuObbg9yk1z9pZkDv2ydw71Bn/qq8lEWikOId4KOiA5H78kGc2g2FArUEgGxIUBykqTAvfWrqYULEG9iCDwMj3e69WHMEk8uYsaYvZyd2af5jTDE+IVZYOSrOYUHlYzpv/X60NVcXtBLKSXDAkACNeQ433VcxTCimEOKQrcqEq9QsGR6dazg7O4h58DFOpU2B4VJhM30iBlVzvG4zVn5hhCdkObUuA9fopsN2lClqSlBLeYIDtwkrM62sLATroTY2mRtlkFRLqIEg+Ibo36HWLTejmNwbQY7gAJBGRKU2yyImOF7z7UmZk15vju7IQTAAnwJAB1vBiw192sTUjmzAldbDYCHFupltrzvr5+i1n/E2FP98n/Kv5Uqw/7IpV0NkpOkJUR0mN2lcoZz4Lp/0LD83n/ivTELTJ470kietTBQP19ca4lAiLRGmg/KfrjfjmW0x0OvHTz0q+l5BNVhxMi08LT5RQjbHZjvpPeKHEG4t0iL8Jos04JhI3bwOA8z9eUwB89Y+um/+gOuiZjiw5mmiF5htTYCmVISpQlc6apvAnT6FH/s2wQVilr3IbP/AFqSB7gqhvabGFWIWT90Zem78zWu+zLCQy65HtrCB0Qn5uH0rFOK7oXqI8TLJw+SWZ12Q0bea0+Kwjax4kJVGki45g6jqCKibwaQICQBpzPUm5PM1MtdQLdJMCs96LzykRhxNWcsCmsNQKcqggmlW/QC5PAcSdwoY92uwaTCsS1PIlXvSCPfWZ21tFOILy3cysKw4GW2UEg4p/gSL5QeG64uTUAY2gHFoQGGEN5StDIZ8IIByzlUrPlv49YkTatDIS7Zb2YVtXI6vOvkbPl5rRbY7VtJw7jrK23cgFkrBupQSMwBkCVe6sxsHt6tYfL+SUNKcbgZcxEDJE3kqTz11qzisEpanMO6W199h1PNvJbS2uWiFBLgSAFCYP1YBtHsy4tnBOMtqV3rKUnKCYXmJBVGgIULm3hNN2Ybo5asPDhy3K/mdD8engU/sjth849nO44e9UQoKJhQIUfZNokSI0i1bHbW3ca0t0owqCy2M3erUQFACSQc6ROvhEmhGJ2GtnamFUlpxTLaWEFaUKKRlSWySQLcTPGaB9oMI6nEPHFoedKgvuVJPgknwESD4QPuCDuoUCVoc2KeVrgG1l28/eFqHe3pOAOIS2A73vcQZKQrLnzcSMu7jvIqhiu0eOZwiHnC1Ly092cqZylClGUjw38MTfWhytivI2VdtcqxSXAnKcwR3RRmKYkAnjy4iju39hvPbLwiUIJW0ltSkRC47spIAO8Ei2utCmhKWYZjgABReQb10Ck7S9sHsOMGpAR++bDiwQTMhFgZsPEedRbY7W4h3EOYfAgfus5WsgKKu71gKBAE+EWJUSIigzuz8Vj1YVv9nW0lhCWytYUBAygqOYC8IEJEmZ8iWK2HisBi3MRhkd824VFSQCVAKVmyqSnxWOikzpfhUpo96URQsppy56Oh230vltsg+1Nsv4nZ+Z8exiGwleUJzS27IgAAxAuB969RYw4nCMYR5OJcKXElSEBS8rYSEnLBVlIhUREWNHNot4/aZQhbJw7KVZiVhQvET4wFLIBMBIi9zvBHtl2QceYwzWHAIZlHiUBCSlKQok63TeL3sKOYbK5s7Iy2N2UWSSNCAK8fohfbNOEViznD77xSEhlsgJSctvFBULeLKkHeTwrPbMdJ2djEEkpSvDLA3AqWpJgbpgegrY7a7DPnEnEYR4NrV7UqUkgkZVFKkg2VwMRPpY2d9n6W8I6wpyVvZCpaRZOQhSQkGCQDMzBMnS1TMAFUzEwRxNGa/Z8dKOvT6rFbQ2Q0Nl4Z5KAHFuqStUm4l60TH3BoN1ek7ASThMOdSWWr/wCBNVj2KbVgkYVS1kIVnCwADmJUTAMiPGRF+tHMFg0tNobTOVCUoE3MJECTxtVT3WFixWJbKzKCScxPkdlEK6U1YKaiUmq1zVXVhwaXcVNFIUVFRxbCUIUsJkpBUAmJJGgva541lMD2YSEoLxC/vFOiQYSDpEjw6iBxnWtni/YVQ1adZEJE+7kOR4b/AE14ZoolWNxUsLS2M1fPmnN+EBKRCRYBMADoIpV0Im+b3ClWyljzFSAxUQaygg3Gsc/6/XGMYg3sCeQ/XpUigRvuTAFyAb3vG69TZRRow+7ebagXm+7dG7W/SpFNwcyBIvIEDfOlr2rqjAMfyAH3k/U9a4klInURB0mQdeE6W5ehHVReY7SfzOuHis/En5V6X2NdjAshIAssnme8XJry/G3cc4FZ/wBXzr0jsSofsLeti4P+4qubN7S9NI0jhUf/ANn5oxiHDU+EZ3moW0ZlURSmBVFLhrtNBvPOkTSqILzzD4VaW1sJTmfweN/ag3vebO9PEwZ9ONHjt9p3+zRiHVb2w07I3eLNDaeBJVFXds7CaxCkqWkhxNkOIUULTyChuvoZ1rznbfbHDNuKayYnGBCikl/FLDZKTBhCU3EjUxPCt8Ej9QwLXJLFIAX39/fRaLKvEOOIQUl91HcrLZzNYFiZUnvBZbyr2Tv0iK2eFwfd5UoMNIQlCUQJGWwOboK8pw32wqbSENYTDoQNEpUoAeQgecVuOxnbpGPzJyFt1AzFM5gUzEpVA0JAIItI1quZkntOCpkmz6N2Woy1zTQkV1x1KRKiEjiogD1NqiZxjazCHELPBK0qPokms1KlSCnCo3nkoEqUlI4qIA9TanBYid3HdfnQpRPrhpA/XGuJcBJAIJGoBuOoqKLsUq6KGv8AafCIVlXiWEqGoLqJHUZredEAnZREa5TMPiUuJCm1JWk6KQQoHoQSKCYbt1g3H1MJeGdOeSQQg5ASqFkQYCSeFjE1A1x2CiPCu1iX/tdwSV5QHlj8aUJy9QFLCiPKtZs7aDb7SHWlBSFiUkb92huCCCCDoRRdG5upCismmKFPptKgoV1FmNTum1QCoiE19PgVVFKRYcRv3nX4E0ReRKCOVD8sSJPEGZ+t5vW3C+yVU/dQHDHdEfzR/ppVKpfExyj/AOppVqopFXbaJMDh8bVM6qCnfry1EdOnE09KACoaaa8NN/TTnzsnBmBjW4HLd8d/LlUJUTFNEWUbQoiLwZ4+c1IkkieO4G2m48d011CbmbmZ3xc8PLhOtRkZCQSYtBJ0t8/rfRKi8pxKfGofxf7q9Q7EtRgmeedX+Zaz8IrzDEQVrj8X+6vVexpH7EwSfuR6EiuZL7S9LMSOFxD9x+aOoTFdUqm94KZNVrhqRNJaq4KYozSqLjKZUOo+NfObGJCMUlxQzJS8FqFrhLmYi9rgb6+kmUwR1Hxr552Ps8ubQbay5j+0AKSRNkueLMOAAMzW7CaB1pHLU9rftLYxWGcYawxBXHiXkGSFAykJnxWjUanXSi32P7MYAddS8HHilKVICVJ7pJM/eAzElIuLDLG+j3bvssl7AuJYYR3iSlaAhCUqsoZgmANUTbfWV+yrYeJbexBU24yhTCkZ1pUmFlScsBQBJFzbSKOZrojl0U5pdodi4NWNdcx+0QsZlZWmwpTiBNkEgLCAkWgCTyrHdp/2JLyTgC4UAeIrkQqbZCQFaceUVfwHZfF4TFILuBXiAhV0ZFLbcsRIUEqBucwkHQSN1G+22wsdiwy6MEGkJCkJZbhTiASDmWlIAEmwAFovrV7SGka6eVeiCr9tMct7ZOzVuKKlKLmYn7xTKQTxMDXmeNR9neyDu0MCVqxBCGO8Qy0U5k+EZzNxElUTBPkAKLbZ7IYtzZGCaSyS6ytwrbkZglZVFp1uJGt6032dbBdw+BLbyci1rcVlMSkKSlIzRMHwzFVukDWd080aXlnY/EYl1f7Gw+ppGIsrWEhIKiRFwSkEHLE6ExUfafYC9nYsIS5KglLiHEjIoSSNxMEFJ31p+wvYjGYfaDa3WSlDYXmXKcplCkjKQbySPzirH2p9m8Q9im3WWVup7pKDkSVEKSpZggXFlC+mtWdoO0oEVSCZ9oHax5WCwSAopOJYDrpTbNZIy2+6VFRI32GlBezZ2aMOBiMNinnVTmU2k5U3MBGVxIsIuQbzurZ7Y+z5eJ2dhG5CMRh2kphXsmUjMhRExcCDe4PGaG9n2ttYJruG8OhaASU51IITmMmCl5NpvB4mqw5uSmnn40pzQb7M/wBpa2g2G23u5Woh3MhQTkvC1WyhQsZ6jfWcweAS5j0srnKvEhtUawXcpjyr1zsrszaYxBexuI8GUjuQoKBJ0OVIyIjWQSTpxrO4f7McSNpB4lsMjEd8FZvEUhzvAnJE5t3DnRErczjY2UrZUftT7L4fCpw68O2G85WhQBUQYCSD4ib3PWtV9kLk7Pj8Lzo9QhX+qifbnsgceyhCXA2ptedJIJSZEEGLjcZ5c6m7Gdl/2DD90V94orU4pQECSEiAJJgBI151ndKHRBpOqIFFHDXIp1Ctodp8MzIW8iR91PiV6JBjzisquZE+Q0wEnpqrrtVxWR2p9pSBIYbKj+Jyw/ygkn1FY/am338R/aOEp/CLIH+EW8zJpg212MNwTES6v7o67+n1peqq2/h/YD7RWTAAWDc7rWnlTXLJMcJ37oPp9aa+TbMP75r/AOVv/wA01608qAbHf9e461sw4oFZOL4BuCe1rSTYSPX0CfzUDSqFC7an68qVaaXGTGETc6md5FrW6eelSK0vxtzJJiJ5n40zC6HkdOExu+t/OplJmbaGRO/f9dPOoUQuICk3Ik+ESDoOkaX4nWosUQUmLbugGnuFWVXHnyOh+YprgCk8QRu+fr9TToLyN0eJX83zrbbE7ZYfD4VltWdSwkyEJ08SjcqIGh3TWKd1P83+6qo1PWuZILcvd4DCR4rAxtkugTsvSkfaRh/+W8PJB/11Kn7R8L+F7/In/fXmddFVUtX9Bwh5H1XqSftCwh+84OqD+RNWsH2ywizHfBJ/jCk+8iPfXkddmhSR34ewx2Lh5j6L3dp9KxKCFDikgj1Fq6zhEhRUEpCle0oJAKupiT514Yy4UmUkpPEEg+orU7G+0LENQHP3yP4jCx0Xv/xA0CubP+G5mjNE4O6bH6L1LLSigeyu2uFfgBzu1fhc8Por2T60dmha89NBJC7LI0g9VS2rje5ZcdylWRJVlBgnlNDMN2oSs5UtLUuUICAU5s5StSkKzFKUlHdqmTfzo5iMOlxJQsBSVCCDoRVdzYzKisqaQStQWskXUoAgKPOCRPM0wcOajHRgU4aoY32qbVlKUOFslpJX4RlU6nMlOXNmNtSBAnfeqzHa0qUj90EoX+zkSoKVlfDpmEyJAbHh5mj42W0FJUGmwpICUqyplIAgAGLAAkCNJpNbNaR7LTabg+FCRcEkGw1BJvzNNY8E2eL+1UNn7e75pbiWliEBaAqEhwKSSIUfCDaDqBIuaop7UeHxNy4O8KkJOXIG0IWoK70J8ULEASCLyNx5nBIRIShCQrUBIAPWBeuHZjWUJ7pvKDITkTlB4hMRPOhYS5o9e6gjna9pKScqzBcEeGT3bAfmCbAoMDn61f2ZtTvi4MhQWykEEpMhaAtJlJI0Om6rOK2Sy5mzNoJUClSsoCiCkpPjAzeySNdDTsLg0NJytoShPBIA8zGptrRJFJXGOtBqpctcpLcAEkgAakmAPM2rM7Y7f4dmQ3++X/CYQOq9/wDhBpE8GFlxDssTSVpiqsjtz7Q2miUsjvlfimGx5i6vKBzrGbb7Vv4mQtWVH/LTZPnvV5z5UHqL1mC/DzW97Em+g28yi21e1mJxEhbhCT9xHhT5gXPmTQea6RTmcOpaglCSpR0CQST5CnGq9GyKOBtMAaPRQmlFazZ3YFZhWIWGh+EQpZ/0j39K0WHwDOEjuW0ZzotapWehj3CK0iEgW7T+fRcTE8agj0j7x6bev0tYfBbEfCm3Cy6EBaCVZFAAZhfTTnXpLaJmZ5T7/Ow9OFOW8QmVOXJFvDHTSfOZp7actt35z85+pq+NrRo1eQ4nj34xzXOAFeCaodPVQ9wtSqSeRpVauSo2ouR+L3gD0t+vJ41P1uj4zUTLWU3Mg216a1IsafzC5Hna1A7pgupEdPhz9aTiIkjQ6j8x+fSuq4cj9fGmLWMpCpI+IPOdbievCiDyKi8p2o1lccTwUfj8jVrYHZZzEgrzJbbBIzq3nfA3+ZA503bf/wCw9efavxuDTtlY0lnuyZhZKR1ufeaxyZWm3L1GExckHDy5h2d7+S0mE7D4U2OIWszBy5QJGu5WnWujsLhXJDWIXI1sFAeYCR76q4HHhsHN4kxGVO4C5EDynjNEn+0DiUAhOUD7oF08o+VL+Yiqy3+fqsjeJYt5tsp+H8Uh2I+zZwew82r+YKSfdmqjiOwGMR/dBX8ikn3SD7q1TGM7xpDqnC0FcEgqV66b+NG8G3l9krJ1yqWBPVIAFG4nnQH1/wBrYzjWMj9og+8fSl5C/hlIUUrSpKhqFAgjyN6jr1vH4pK21ftOGzpSdICiBxTBkEdRWee7CMvgrwjpTvyOA2m8ExmT5g9aUwB3sHyOhXewv4gheKmGXruP8LIbK2eX3m2k6rUEzwGpPkkE+VbXFdmHcMl1eExLqQyMykLBSCMubwq9hduWtiRQzZmz8Rs18uu4ZTicpTmQZCZIlQIBFwI8UamrW0+1uHeYQwC/DjyC4t0jwILgUoSk3THhAiAOlaIoowypN1k4jicTNODhxmiA1qnA8ze/yVXA/aViE2WG3eoyq9UkD3UZw32otn+0ZWn+VQV8ctEO0eIaTh31raQplLcNwpkpJKZBbAGYHMQPa+7IFU8L2NwgQy24klams61gu5phN05QUAZjod0a0rsCb7pXNOM4bK3PLAW613T/AKHwVxH2i4Q6lwdUfImu/wDuFg/xr/yGgGwcJhm8DiXyjvClxxsLWhCpAUEoKEqsAQtJM754Cs72RYSrG4dKwFJKiCCJB8CtQdbiqHYYtLQTur48DgpWSyNa+meJGul+Gi9A/wDcTCfiX/kPzqNX2kYXd3p/wD/dQrti6y3mQk4QFLrJLaWYdACkKMrzZYjXw3Bin7Z2C05tTuy2opUwFhLWVAlKimVExCYjS8xVpwRGzliibgTTpI3gUTv4V+0eKfivtQR/dsKPNagPcAfjQfFfaNinDlbCEE2ASnMok7hmm/lV3aeycLhk4bFBtK2i4W3kZlOIuFDMkqgnKpB3Qb20qx2mCMCzhCzlIRii8kCJUhWdUTvGVeUH+Wj+Tqy47LVHPgQWiDDlxddZjzHqs3tXZmNUULxQcAWtKAt0+FBWYBIElAnkKh7R7A/ZFIQXAtZSVKASQEiYTBOswehFH9s9osKpnFpQpbn7SAQgoKQ2vKElRUriUpVA3g8aHOoxe0EsjuZ7tOXvbjPMXUpRjdMDfPGi+KIAtZqfvwXQwmLxhc2SZojjF2NGjbTfX0Waojsjs8/iT+6R4ZgrNkDz3nkJPKtRh+ymHwqQvEkvK3ISD3YPM7/OOho7+1ofTlQ6EiICEgBMcLQY+oqgRtb7Z18E+M4+AKwwv9x28hufggLHY/DMIK3lqfKdUt2SPQyY6jpT2+1KW5bw2G7vjAHvPzJqZGFcQXENNFS4AJgIbhWhmTPlOlRY1kISEE51CJVz/hTuHvpJZ3RszAZf59V5180mKdUri7z09Boo1LUolSlKM7iZjz+oricepIExmTPiP3QfwnmAKjDwqJ7FtpWCsZoE5dxvvG+DxtXOhmc+Sr3SzRhjbPJdd2sSlKYlRWkzJsJ+Q39a1/WN+mgnfy18qwmMcLzpd0Bgga2sJ9Brz5Vvjr9c/l7q7OGI1C4BeXk2m5VbgD5/pXKrryz/APaPzpVstBTzmGvn759Pj50heZHUazqfMTNt3rKyzcai3Xl+dRFOeCJtppuJN7HpO7rqqdOJKhlA3xMEiJ1nl+XSnhU2II5EaRreI301BB4yLkQZG/4jdpXVqNhBN9Y0uI90ioovMe0Iy4p0H+L3iqGx0y6eAIJq52hdCsU8dblP5fkaCB0pUfI+h/WskgLjlXoGtI4W537voFpGVhtRStWZRmLX6xwv7qJYfEqABzBQknjI1i5jz+FZhp0AHw51EA8FXm950A4bxVjZoKlhOUgWspObLbfYC8+U1mdHztedia97qavQcHtlvKkZQf4bWPEfpUWL2m0hQXkWFDxeFSr9QDfpVfCMpCQLQIjy/O2tTONg8KrMhr/C7QYOqGPbbeeczNnL3htmMJQlIgk/xGdBR1jareHaKVKLyiZISNel59aEPNqIIJ8PC0eVCBgnO81IRuiSSes1BIQbG/iVblaRR2WzY7TPkhRSlCSbBVvfFXMTs7DvR3+HSCr76YnqFIgnzrEtbZypU0qV3FjqmDOtjpetNhMahzDDuQfDfICSpJ4pk6jhvFaY5XAEXfv1Vbg6I5md3qNE3HfZnhtUPKbncrKof6T76i/4QxyG+7axktxATnWm3AWMDoaotbRUXP3jhuTBLakgdVGR6UX2Vth0uLStSS2kEgoBM8PFvJ4UW4lt6sr3EhavzuKDQHuDq17zQf5FoN/wltBGHVh092WVKzFIUjWQfaIBiUj0qpguxuPacQ4hsBaDKTnbN7jQqvY1ssV3xCC2SFRKgVke4a07E94EJJeKdFKHIXIJmRarMzTrR06hWt4xM1rm5WU7funW/HVYvaPZDHvOLccbBUuJIW2NABoFWsBRBWxNqOPJeUQhxCciVZmx4TcghMyCTvBoxtXbqkPJhRKHB4Y0HG43zV3A4hwiVZlJVIzSLe+oJmZ8ozIP4pM5jc0cdAUO6dB4brP4vshjXgRicWnLOYgqURI35YSm1OwH2fYXVb5c/kypHT7x99XHm1NueLEAI5jNPvsefuq1h2m0ypOUpd+8kaGNI3Ty31O0BO2vU2qDxHEBuVjg0ftaG/L5pjuz8JhEhSMOlSiYSSCq/wDMqYqbHbUVkSTOVQupGiTz3xQzD4nJnS4vwghVxp04zU7+BUPG2uGyOBITxkDd7qpM73g5NvALI8lxuQknxNlLAPlSVNqEFIlKgPCR8I5UKw7DCl+wsLSScg0kcOVGsOlvKVFaigG82QCNQBqaZisKykJfCLm4KbFXUjUcqryd0ZiNNfJAPomr1VHDbaKsSEwoFIvwSkahQ4/pVTajwW4tSd5HwANWsW+26nMlRbXGYgR4wNxkT76EuP5d0k6D63VhxTzQYDd6rbhgG3IdK0TF2qDaGJSrKAkAJ3mJJMTfhO6quPxGUeIgquY3AfW714UODDjniAIBuCfiP0qzD4ehmK5OPxRnORuw3KJKeWJSVCSRAsLzXozrt997/XpXl2H2UoypahIvE3VF4nSvSO7Np+M7oPlYdK6uHaANx5Lmx0LpTtYmBvGu48eQNKqxUv7unOlWugrVKs2zSY1N93wmpQYOtrQTe97T7/PyqFkEiCORn4ERrp7qctZgEzCSZ0vA18p3c+dKEylSgDla46Ambnd+tq46mUkcQR+XzpyTb6vVRJUCLQTra14ojVReTYucyuSr+pHxiqrntDfafQz8KIbWV++e4FR/8p+IobjAYBG6sbtHhewwjHT8Mcz3ozhUBzxBWhvGoA0uFSDbQc6O4JoAAga3M3J5k1U2LsVCYVv1mVD4WijfcXkGPOskne9nZcnDwNhu91Ohu1dimIMVxTwqvKU7k+Y1qljsfkvYHdPEVX2jtdKBGquHzrPO4sqVmV7U6cN9O2MkoLQJ7lyJRCyZKr2sOPOaI4FhaLjKiPvBJM9YiqWwEhBzLTJmR0+dbJO1WgNSOUfKq5Xvz6BKTlbQVDBYt3MpTmQoSJBCYKjwvVrZu0HFocU6MqNEgj3iirKkLHhIV0+W6mvYEEEG44VO3mZq4adCs5LTpSB4PEBHhSrO4owTeEzuvVxeIW0QAtJEwoAez1nWuK2ey34oUgzMjQHmKo7RdDSw8FJXyNhPSmD7bmBHly8vFPQLqRnEYcLQQUtEH48fZsax2IfcSQiTIta8cN1Fk7dacWF5ACBBG7rHHnV1eNzNKUzZSLkH1sTpVr8s+ztR8UrM0W4Q7ArQsBp5MqOp3+fyqfZezcqlITJbCjIBFrAhQn4DfUbO3FFQQ6kQdDofLQ1LjMcEK7tCPCoajU7teNI0tAs610op3B114+ikewzCiUrOdWkCxA3b7nnVNWJcw/hQk5Y1zBRHUTNJoNtblOrMAxYDqR8SamfwDBSVFKm8uoSsj1uRRrNtQP3zS+zvZCA7Q2i9iAUpSpUbk8953USwmEfLaWyLJH3jAEVW/wDVmkZUtOKAzAqCgJWBqJ/Op8VjStRUFkJI525Gla1p3JJ50mlfkbqAB1UGM2a42Myw2INilX5RQLGPGTYdT525i8xyFTYnGKMkSeBix6DrYc+kVCvYT6suYBGcwkEjMd5URcgAX8XLpRbC1zraFyZsVLKMo2QtzFJSbAKPEjT8pp47xaCvNCb3JI0ExPPdRnFbOw+HR+NXEn5UJdx+WAAviAZUSeIBOvLhFXuaGmhqs4jJ0GqrYbBOqSVRlkWzkg9U2t5gV6xh3QtCVAmFJBF+X5T8a81a2e4s+KfWCPIfOtx2WX/+MAfureT/ANxX+73VbBKHEhbzhHxx9o7oi0jf+XypUp5/9RHuFKteZZqTEm5tvgeguOt64WyQbTewuNDFjOkfnXVyCSNYHreo0glMJO4gyRY+QnfOug6UeZTKdKuH16VEqJPxj3xHT6FSk+fn+dQqSCqDxFjF98buE/LURuiC8mxypWsjQq+JJ/KoFJlJFHO0XZ5TCyoeJtRkHhyPA86FYRjvFhtJ9rfGg3kjiOHTjWCYG7Xt+CYyBsBjcaIs+8LW7JOZlBIBlKfhU2IxIByC1pVf3aVQwuJSyzkM+AlMa75FCu4edJOVSQSb6W6VUfeuQTmcfBHzikpFzFZ3afaO+Vs+dTt9m3dRE89asN9mLyqB0HzoNyjdSh4oVg9nOO3Eec1pdn7AQ34iMyuJ0HQcadg20tkJ0SKKFyb02bRVvUam51rkEWm3wqPE4xKBdQFCsTtzcnTeeXIVXdlANNImtZBlKhmTfcLDdWw2TtUPJnRQ9ocOdeb4R0rO/WBW/wCzuCLbfi1PwpM4uksrabqiOLbBBtWTxexB4lZS5F0oJsBxjfFajEP+lZ3aeIUhYUhJJykai0nnqazBzBPpzBVcZdVBRYBKVpyuN5Vk2SERbcZGtudFnMB4ISoJnWdT51XRilBjxyCpNhvHM86z2I2Y4kgqMzBC8yo9K3Oexosi9PMIhped6RXbgyNoS5KsnizHfbdHwqng++ebzpbJTcDQHyk0TwDgW0oTn7vxAncqDYfW+qjOCxYMgIbRrBWBHQJzUCzPTqNdOSZpygtNX1XcBsxaXQFhaAoXOoPLNcTUGJxIw7+RQKkFRJKr5pE66f0qy6y4dX0k8Jv6xFVnQHsodUEFJuTv8h/SqyGtFNGt6ahMCSbdqETe2Wl3973ig3qUlCVCOVwYqntPuViAVquNISB5Dl51ZwDRbByPd6k6pUIjpesttBoh5SgohGoTP3vlVsjsrboWd+d+5ZXiPd+oG3+kTxODabc75ThCoGVpIFoTAkn2RyigW0tqkqzKVugAaxMwN9EMHskOypxwoHKCo872A8ielQ7Q2Iylf7rOYH3yCCeIEfGkdK2szjXQblUQ4OTEPGlBB0ulas0a6SdKJsJI4C2oF/Wnt4UJuasoRmiBWCWcuXqIsJBA2gFKxYQPM7zWj2Hh8jCBGuZZ/wAaiv4KFZ9Ccsi08OHXhV7ZW1ilWVZlGgP4T8vhFWYCZschzc1ix0Rlj/T5arQgkbh9edKm2O4npSr0FBebTVGBPC/oKa2mJA5bhbjvF9Dpv3RdyzYgRNt/0dx9aWXX4WOgHoYtTtRKkT+n18/o0nnoUI5GORFx7/fUi3oO8gwZ4SI/KfnrXWgM6j09byfTf1oKKrtBjvELQRKSkyTPCZtpXn3ZRqXnBwTbzUPSvQNv7TS0yokiSk5QdSTbf7zWP7MbNKUleucR0A0t1v061mxJDWUtMDXVnrRHEYJM3E9ST+dXlYTw+EQRpGlBsQ8EkBQMkCNY3yJ3nQa753WuBpRAKZOt50+HPdXLFjdpWovKF4zbyEcc0wRwI3VSc7VAfdPQn9Kv4xhRQ8lUlBIIEjKCVAqtH9pN80+yI6ViywTJQkSpZHhiM0QBa0RbhNNnF6gq4PobWqrvaAqEpSkWnWTT9kbXU8tLSlhAUYKiCQgbzA1oo32TbIKspiOBjUiRcG8g9EjiaajYDSC4RqEEpCQolRgDKZJixJnSY4xV4LbFg+einatOgQjG7Oyq8RKp0PG/P4VYw2zlKgAAaabudbDtBsVC8Jhyykl2FEhNyROXTdcC9U8JsdTDeZftq0Tw/WrMRE//ANNBV9AnjlZls77K3sbYyGoUTmVx+VGnMXas1sLHuP4hLMJGYkA6GwnjwGlW9pYsMPKbPiyqKZG+N9cQ4XEkZidPFGTKXVzVjGbQCElRNhVTD41s5S6QAs2E+YmKdjMCFKDnhQMo9u973y3HC9Vncn3sRb+EQNROg4AjzroQYJsHfLgT1WfPm0AKPvraYIdyzaxV7CSeKQbxumKoYjBrxDcpWFeIknKYk3MDzqhsrHi7YezoUFJSCSTMW+Bq5tbZziUhxDy76pBVvJMi8zePIV0O5I0+HMD71VfeYQOfiVAlZbbLLYWVqPjUEKsekTpRbAYHM1ldCp3qNieQB0tVDYCnD3odKu8SCjx+0IJME9bRTMTjHEzCrhOaD8KrOWOibI2pMczjl5ru0tlticjSmz+Ik39Zis+9h1OLVMpSmx4+Va7A4/w+NQUY8QGgnjNQYrDtLEIATJBN7ETfjFqqfCyTvNIB8NPkrGSlmhHms1snENh0JyOTB8Xi0GpO6OtS7awCu8AHiC9FcIvfyrQNBLdg6ptRvCVC+UyP5oPKqe1drvFJCnSv8JgacwABN6EsbY4e8den2EW/rSAAeqDsNBKbGdTcjdvieWnKupUDb63f7h61fw3aN1A/uhexU2knyKhah23O2rivD4CQQZ7pux1icl/hYVgZh45NnG/d87XVYzEkhgaL96apIVoJPwHwipMio3aaC1ZZO13QSQ4qSAPIaCkra7p/vFetQ4R96ELpHhkrhRcPitK4iBuuBwtrfTW/nvmpMNhCrQEBRUJAmJKjJiwsR6dKyo2q7/zFetWP+JMT/wA9wdFEfCr4cOAf1NfcqDwaVv8A43Aev0W9DkWGeBYWJsPKlXnx29iP+e9//RfzpV1O2asv/Tsn9w+K9SZVc8decAfpTFSVkAnTTju06fGKgbdAOu6Omh14CN3GnYhMQopKo3CxtPMAaitXNeRT5lBsNDvG46+6gW2u1aGZQ2ApcmVagfPfy66Vn9sdqHXZQP3aL+Ea23Ty4fQBqQdDbrWd8uXQL0nCuDsxIEsjtPAfM8lLjcYp1RUskk8TRFrtItIACEwLD2vnQcUiaxE2bK9i7BYdzQ0tFDYIziu0inG8ikJ4g3kEb9fdzqxhu17iEZciDzOb/dWdmimzOz2IfGZppSk/iMBP+ZRAPlVgznuhZn4HARjM9oA6mvmpT2iXKiUg5p0JH5muN7cgj92m3A/MGn4vshimxmW0QmQCoFKkiSBJykwJNXe0PYtWGbDiV94MwSoZYIJsCLmQTbjJFA4Z7rJGyzlvDA5rdO9tRPyOijxHasqTlyqA/wDk+SRUjHbKEpBZSSLSFe0N4II/Om7X7GPYdnvVKQoAgKCZlEmN4uJMW4ihJ2S9lzd05lic2RURxmIinIkadQnZgeGzstlVfid/VaUfaFlTlQzlHUfkKqK7Y5jKkFX+KPyoLg9kPOpUptpa0p1KUkgb9RvjdTk7FfzoR3SwpwSgFJGYRMiYtF6R2d+9/JMOGcPYSNL597/KMudsgVJKWAMsR4r255apYntIpTneZEzqASSAeO6a5gOy2IddW0EZVIjPmsEzcCRMki4iZo5sPsQO8dRikmcgLZQqxkkE9QYseOlWCB8nJZpG8Nw1kgaDYEk0fNZ3F7bddJKl+QAiqjT6kzCjfz+NE8f2TxLABW2CCoJlKgbqMAEaiSYvUuI7H4tCSpTMgXOVSCRHJJJ91VmB5ux8F02ScODRRZR22QtraDiFBSVQU3Fhb3Vdc7WYlQguW/lR/tqZHY/ElCV5EhKwCiXEAqkSIBMm1D3tjuNvBtxBmRMEGQeChY251BG9vKkC7h7yayEj3KVvtA+myXCn+UJB9QJqNW23iSe9USba16Zj3MLh0pK2mUInKCWsx0JgAJMmBvIod2jwbbmGK22ml2CkwnIqCRdOUTv0JitTsKSPatcSPi+GJH/bgAmrofSvisGNtPxAcVHWuYV55AOVa0JOtyJrdN7HbYaSFtYdJVY5m1vrJI0TlSkjlE9atY3YLAcw57pP9ooERYjunFQQbGCka8KDcHQ3Uk4vh7psQrXWhy+H8rztTzrsJKlORoCSY51YThHHBZCzFpQFmY8zvrZsvIZ2gGm220BbZUogQomDAG4Dw6DWZpzu2Y2j3a3AGu69kqAAcJzSecWvxpxh28zzpUO4g4n9KMDu5vugs/sLsutyVEFCUm5IJVa5AGublzFEcb2HS62paQ804AYDuSFQN4R7PDW28U/Fdt22nXkJT3jZUFBSFACciEqE7xKdRxPI1n8R2qaCFJawbScwIKlkuKvvkiZ86s/RaMqqY3Hyydo0EbVtt1s38FfxPZDDNMIeccdy5UFUZSVZwICRFrq3k2pm1+ybKMN+0NKXlyoWAqDKVlIG4EHxA0Ox/a9buFThy2kQEAqkyQ3EW3HwifPjXHu161YMYbImAlKM8mSlJBFtAfCBPupS6LUVy+K1Mw/EO65zjebXUVlQfw011uDTUIqfIVwACTyvWSrXZL+zO+nNVqVFE9nnyJDaoPKlR7M+CX+oQ/3t9Qt6lBKrcZ9+vnRMD6+r0sO0MxIA/L421/rTnlwnda/T6mt+VfM1mu1vZwOpLibOJEkADx7otvEfUiss3g3EtqR3SgTYqIUYmNEgEBUAjNwPr6GMZePhr77UkrzK1UAdNB6nhbSq3NzFbMLjZcNeQ78uS8vOzzxHmY+MUxWBUN6fJST8DXrIwoBke/XleKlU0DqAfLfHHymKrMDQuqPxFieYC8z7ObJC8S2l0eCSTJEKgEhJPAmPo0XQwccl1T7ymlJcCEtyEoQga+Ai+8Wj2db1sV7PbVq23c/hRy1tx6/GnIwKIshFuCUi/wBcOdWMbk0Gqy4jisk7s5FHl0/2sPjezyWmicO8S4kiU5gA8gn8ObVO/QEDQVrG9sJdSnvQIUhC1JBByuJXmItzCSDy50QZaGsADkPfb60qwkaa/X9acPynRZJMZJK0B+pHPmgO2cV+0Yd1mFeMiFBCyAApKrwNbGrWD2g42E51PuEJCf7IAdYSjNNvxeVFsv1+nC/1uhBt68rTHPdvpsxu1T27snZ8t0CXtBacI41hwtDmZakENrEBbpVvRA8Ko8rVYxeKzu4VwIcBZKioFty4WjKQISd9Fjz9275VzugYmTy3Wt8R7zQspxiXj366+8UUOxWPC0PoSHW1O6LDTliUJRMRP3Y+FQbOxzgdzvrU5+7yJShkoGoUVEqgEnKKLLYBGg09PrjUfdgfWv1zqZiSlGIeGlumvQX67ofhcEotKac8aVLKwFnQFQUEkeKcpHHyFTK2SpZOZSTugIt5Sr31bSQNf6RfSrKSLkHX5aaadefnLVbpXuNkoHi+z2dKQFJlHFKoJPRcjWLe/ePc7OLy2SgKknMlZkCNAFC0HnWpUPFM2gD3zbeLfrXCq56TyH0fzpCmbPI3ZyyW1Nm4vFBKXD4E3ASGtYiYChJ8+MVUT2cxQSEFx0IEQAcwHRKXD8K27gv9cf636VyLDTdzqZQdStbeJTsaGAih0H0WZS0+GsocxClRBSlChGogrzg8N288INJ9jFEIBL4CfZnP4TBFj0kdJraqFteU/C/18a5rxH60xFqpuNkBuh6LznEdnHlHMe8Uo3OZKyT5warK2I8Ld0o9En8xXp4+vrzrnkfT00+tap7MFbm8ZnAo0fvovK17AxFv3S7xeLX/AD5VMOxmJP3AOpA436fpXpxFr6x03bvr9WRHDf8Ap1/T1nYhXf1/EAUA34/VYRj7PnPvrA5Jkn3j691E2OwLI1UpXSBWoU3rEDn84ppWB5dbc+Gkeo5QwY3kscnFcXJu8+WiBp7F4YQcqieClmNRwg6T7tb0Uw2CQiyEBEfhgfDd19KnmRb3fC/P8qaAYgTzkfKOHupw0jZYZJ5JPbcT7ySm92f4j5I/O9Kp0CRv36RGtcqUVUmp9n64V1X9pG6TbyR8z6mlSqzkgqb39kDvlN+opjJv5n4ilSpVESb9oeXwUfiB6U1z2x1P+qlSolBdXory/wDMVDiFEOiDEgTG/wBnWlSpRsmVlk+NY4D8zT2jSpUDsoN1wmkrXzR/5KpUqKi64fGOopidfJPxNKlRdsgFNv8AX/TUTmnl8qVKgUQqyN31urqlEJEGNfyrtKgVE3DrOc3NSuiyvL4ilSo8lFO77Q6n8660JgG4n8xSpVAgpwkd3O/LM882tU2TJv8AWvyHpSpU7lEibp6iun2T/KT58a7Sqo7ohRO2Ji1j/wCQprhsfP4kfClSojdTkpHNB9b4+FRKN1cojldXyFdpUFFxaAAbb0e/Wmct2ePKTb3D0pUqsCCuNNApSYFwCbcRSpUqCRf/2Q=="/>
          <p:cNvSpPr>
            <a:spLocks noChangeAspect="1" noChangeArrowheads="1"/>
          </p:cNvSpPr>
          <p:nvPr/>
        </p:nvSpPr>
        <p:spPr bwMode="auto">
          <a:xfrm>
            <a:off x="66675" y="-884238"/>
            <a:ext cx="2466975" cy="1847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87" name="AutoShape 4" descr="data:image/jpg;base64,/9j/4AAQSkZJRgABAQAAAQABAAD/2wCEAAkGBhQSERQUExQWFRUWFxcWFxgYGRocGhYcGBoaGh8aGhkcHSYfHRwkGhccIC8gJCcsLCwsGh4xNTAqNSYrLCkBCQoKDgwOGg8PGiokHyQtLC0sLS0vLCwsKSwpLC4sLywsLS0sLSwqLCwsLCwsLCwpLC0sLCwsLCwpLCwsLCwsLP/AABEIAMIBAwMBIgACEQEDEQH/xAAcAAABBQEBAQAAAAAAAAAAAAAFAAIDBAYBBwj/xABHEAABAwIDBQUFBQUGBQQDAAABAgMRACEEEjEFQVFhcQYTIoGRMqGx0fAHQlLB4RQjYnLxM0OCksLSFlOio7IVF3PiJDST/8QAGwEAAgMBAQEAAAAAAAAAAAAAAQIAAwQFBgf/xAA5EQABBAAEAwUGBQQBBQAAAAABAAIDEQQSITEFQWETIlGBkTJxocHR8AYUI2KxFVLh8aIWJDNCcv/aAAwDAQACEQMRAD8A0CnJkCZ03i44GmoSZNzYgEE3+W80mRJJgCDFhczOv61K54RmF416Vj2RUyTH1y/SuSJHXTrbfrS+7NiBrw+rVA9jAmDI0Mzu+GnPlRUXBvFwokgkceNjOknTfyqy4fCrpO7nrNotQcdpcNIH7QgKJJJkxf8AjIy8tYq9hsQhRjOkrIzBIUCcsAzAvEGCTQzBO6KRvtNI8lHE6AceGpMDlV3DAxCrXkadPK/K/OuMKSQcpCiLlIN7DeBJnlXFY1IAJkb4gqKpgjLqTY9fSiPFIVPHr9fL6vUkC+k7+B/Shzu1l5gEYZ5Y/ErK2n/uEE+YFTNtPRZA6FYMcpAv60vasB3TmJ4FkfwuqcyK4g3+rV10KKSDBgSYO/01/So3sO8r+7BP/wAke7IaewziMsFtHM96fh3NJ2zPFDs3Ksf6b/r9ausKlN9N2u60Ejfb0NMGyXNVLQnoFK/NNdRhnEz40GbwG1JA9XFGp28Y5qdmVNHX6/rSjXd16elDnsRiAfDh0r6LUn4tkf8AVV/CtukAqQlJ/mze/Imh2zN7RMbgFE/hgTM6m/oePpSTg+JP15dPXTjaXgSRcxcGw4edO/ZREZlcNb0DiWdUuQoavCkbpH5f0O6pMK6RI43+fwq+Nm8VK9f0riNkpGhI86H5lvVHIVTCScw4HMN2kmNNJH1akp24gTbMYiR7+tqZthxrCt9464sJJy2lRUTJgDpJ3b6f/wCjNvJSvO4pKkgj944AUqEiwUBcHhU/MN3opuxdWY7LocGYkW3mTAv1tOotaqmO2oykQXmhBvLiOeomeH9a4rsFhTctTzJJ+JirjWxWmU+GG0jfZA4TIga76X8z4BP2bORJ8q+ZVHDbWZKRlXm3eBK168ciTuq4l8ESAuObbg9yk1z9pZkDv2ydw71Bn/qq8lEWikOId4KOiA5H78kGc2g2FArUEgGxIUBykqTAvfWrqYULEG9iCDwMj3e69WHMEk8uYsaYvZyd2af5jTDE+IVZYOSrOYUHlYzpv/X60NVcXtBLKSXDAkACNeQ433VcxTCimEOKQrcqEq9QsGR6dazg7O4h58DFOpU2B4VJhM30iBlVzvG4zVn5hhCdkObUuA9fopsN2lClqSlBLeYIDtwkrM62sLATroTY2mRtlkFRLqIEg+Ibo36HWLTejmNwbQY7gAJBGRKU2yyImOF7z7UmZk15vju7IQTAAnwJAB1vBiw192sTUjmzAldbDYCHFupltrzvr5+i1n/E2FP98n/Kv5Uqw/7IpV0NkpOkJUR0mN2lcoZz4Lp/0LD83n/ivTELTJ470kietTBQP19ca4lAiLRGmg/KfrjfjmW0x0OvHTz0q+l5BNVhxMi08LT5RQjbHZjvpPeKHEG4t0iL8Jos04JhI3bwOA8z9eUwB89Y+um/+gOuiZjiw5mmiF5htTYCmVISpQlc6apvAnT6FH/s2wQVilr3IbP/AFqSB7gqhvabGFWIWT90Zem78zWu+zLCQy65HtrCB0Qn5uH0rFOK7oXqI8TLJw+SWZ12Q0bea0+Kwjax4kJVGki45g6jqCKibwaQICQBpzPUm5PM1MtdQLdJMCs96LzykRhxNWcsCmsNQKcqggmlW/QC5PAcSdwoY92uwaTCsS1PIlXvSCPfWZ21tFOILy3cysKw4GW2UEg4p/gSL5QeG64uTUAY2gHFoQGGEN5StDIZ8IIByzlUrPlv49YkTatDIS7Zb2YVtXI6vOvkbPl5rRbY7VtJw7jrK23cgFkrBupQSMwBkCVe6sxsHt6tYfL+SUNKcbgZcxEDJE3kqTz11qzisEpanMO6W199h1PNvJbS2uWiFBLgSAFCYP1YBtHsy4tnBOMtqV3rKUnKCYXmJBVGgIULm3hNN2Ybo5asPDhy3K/mdD8engU/sjth849nO44e9UQoKJhQIUfZNokSI0i1bHbW3ca0t0owqCy2M3erUQFACSQc6ROvhEmhGJ2GtnamFUlpxTLaWEFaUKKRlSWySQLcTPGaB9oMI6nEPHFoedKgvuVJPgknwESD4QPuCDuoUCVoc2KeVrgG1l28/eFqHe3pOAOIS2A73vcQZKQrLnzcSMu7jvIqhiu0eOZwiHnC1Ly092cqZylClGUjw38MTfWhytivI2VdtcqxSXAnKcwR3RRmKYkAnjy4iju39hvPbLwiUIJW0ltSkRC47spIAO8Ei2utCmhKWYZjgABReQb10Ck7S9sHsOMGpAR++bDiwQTMhFgZsPEedRbY7W4h3EOYfAgfus5WsgKKu71gKBAE+EWJUSIigzuz8Vj1YVv9nW0lhCWytYUBAygqOYC8IEJEmZ8iWK2HisBi3MRhkd824VFSQCVAKVmyqSnxWOikzpfhUpo96URQsppy56Oh230vltsg+1Nsv4nZ+Z8exiGwleUJzS27IgAAxAuB969RYw4nCMYR5OJcKXElSEBS8rYSEnLBVlIhUREWNHNot4/aZQhbJw7KVZiVhQvET4wFLIBMBIi9zvBHtl2QceYwzWHAIZlHiUBCSlKQok63TeL3sKOYbK5s7Iy2N2UWSSNCAK8fohfbNOEViznD77xSEhlsgJSctvFBULeLKkHeTwrPbMdJ2djEEkpSvDLA3AqWpJgbpgegrY7a7DPnEnEYR4NrV7UqUkgkZVFKkg2VwMRPpY2d9n6W8I6wpyVvZCpaRZOQhSQkGCQDMzBMnS1TMAFUzEwRxNGa/Z8dKOvT6rFbQ2Q0Nl4Z5KAHFuqStUm4l60TH3BoN1ek7ASThMOdSWWr/wCBNVj2KbVgkYVS1kIVnCwADmJUTAMiPGRF+tHMFg0tNobTOVCUoE3MJECTxtVT3WFixWJbKzKCScxPkdlEK6U1YKaiUmq1zVXVhwaXcVNFIUVFRxbCUIUsJkpBUAmJJGgva541lMD2YSEoLxC/vFOiQYSDpEjw6iBxnWtni/YVQ1adZEJE+7kOR4b/AE14ZoolWNxUsLS2M1fPmnN+EBKRCRYBMADoIpV0Im+b3ClWyljzFSAxUQaygg3Gsc/6/XGMYg3sCeQ/XpUigRvuTAFyAb3vG69TZRRow+7ebagXm+7dG7W/SpFNwcyBIvIEDfOlr2rqjAMfyAH3k/U9a4klInURB0mQdeE6W5ehHVReY7SfzOuHis/En5V6X2NdjAshIAssnme8XJry/G3cc4FZ/wBXzr0jsSofsLeti4P+4qubN7S9NI0jhUf/ANn5oxiHDU+EZ3moW0ZlURSmBVFLhrtNBvPOkTSqILzzD4VaW1sJTmfweN/ag3vebO9PEwZ9ONHjt9p3+zRiHVb2w07I3eLNDaeBJVFXds7CaxCkqWkhxNkOIUULTyChuvoZ1rznbfbHDNuKayYnGBCikl/FLDZKTBhCU3EjUxPCt8Ej9QwLXJLFIAX39/fRaLKvEOOIQUl91HcrLZzNYFiZUnvBZbyr2Tv0iK2eFwfd5UoMNIQlCUQJGWwOboK8pw32wqbSENYTDoQNEpUoAeQgecVuOxnbpGPzJyFt1AzFM5gUzEpVA0JAIItI1quZkntOCpkmz6N2Woy1zTQkV1x1KRKiEjiogD1NqiZxjazCHELPBK0qPokms1KlSCnCo3nkoEqUlI4qIA9TanBYid3HdfnQpRPrhpA/XGuJcBJAIJGoBuOoqKLsUq6KGv8AafCIVlXiWEqGoLqJHUZredEAnZREa5TMPiUuJCm1JWk6KQQoHoQSKCYbt1g3H1MJeGdOeSQQg5ASqFkQYCSeFjE1A1x2CiPCu1iX/tdwSV5QHlj8aUJy9QFLCiPKtZs7aDb7SHWlBSFiUkb92huCCCCDoRRdG5upCismmKFPptKgoV1FmNTum1QCoiE19PgVVFKRYcRv3nX4E0ReRKCOVD8sSJPEGZ+t5vW3C+yVU/dQHDHdEfzR/ppVKpfExyj/AOppVqopFXbaJMDh8bVM6qCnfry1EdOnE09KACoaaa8NN/TTnzsnBmBjW4HLd8d/LlUJUTFNEWUbQoiLwZ4+c1IkkieO4G2m48d011CbmbmZ3xc8PLhOtRkZCQSYtBJ0t8/rfRKi8pxKfGofxf7q9Q7EtRgmeedX+Zaz8IrzDEQVrj8X+6vVexpH7EwSfuR6EiuZL7S9LMSOFxD9x+aOoTFdUqm94KZNVrhqRNJaq4KYozSqLjKZUOo+NfObGJCMUlxQzJS8FqFrhLmYi9rgb6+kmUwR1Hxr552Ps8ubQbay5j+0AKSRNkueLMOAAMzW7CaB1pHLU9rftLYxWGcYawxBXHiXkGSFAykJnxWjUanXSi32P7MYAddS8HHilKVICVJ7pJM/eAzElIuLDLG+j3bvssl7AuJYYR3iSlaAhCUqsoZgmANUTbfWV+yrYeJbexBU24yhTCkZ1pUmFlScsBQBJFzbSKOZrojl0U5pdodi4NWNdcx+0QsZlZWmwpTiBNkEgLCAkWgCTyrHdp/2JLyTgC4UAeIrkQqbZCQFaceUVfwHZfF4TFILuBXiAhV0ZFLbcsRIUEqBucwkHQSN1G+22wsdiwy6MEGkJCkJZbhTiASDmWlIAEmwAFovrV7SGka6eVeiCr9tMct7ZOzVuKKlKLmYn7xTKQTxMDXmeNR9neyDu0MCVqxBCGO8Qy0U5k+EZzNxElUTBPkAKLbZ7IYtzZGCaSyS6ytwrbkZglZVFp1uJGt6032dbBdw+BLbyci1rcVlMSkKSlIzRMHwzFVukDWd080aXlnY/EYl1f7Gw+ppGIsrWEhIKiRFwSkEHLE6ExUfafYC9nYsIS5KglLiHEjIoSSNxMEFJ31p+wvYjGYfaDa3WSlDYXmXKcplCkjKQbySPzirH2p9m8Q9im3WWVup7pKDkSVEKSpZggXFlC+mtWdoO0oEVSCZ9oHax5WCwSAopOJYDrpTbNZIy2+6VFRI32GlBezZ2aMOBiMNinnVTmU2k5U3MBGVxIsIuQbzurZ7Y+z5eJ2dhG5CMRh2kphXsmUjMhRExcCDe4PGaG9n2ttYJruG8OhaASU51IITmMmCl5NpvB4mqw5uSmnn40pzQb7M/wBpa2g2G23u5Woh3MhQTkvC1WyhQsZ6jfWcweAS5j0srnKvEhtUawXcpjyr1zsrszaYxBexuI8GUjuQoKBJ0OVIyIjWQSTpxrO4f7McSNpB4lsMjEd8FZvEUhzvAnJE5t3DnRErczjY2UrZUftT7L4fCpw68O2G85WhQBUQYCSD4ib3PWtV9kLk7Pj8Lzo9QhX+qifbnsgceyhCXA2ptedJIJSZEEGLjcZ5c6m7Gdl/2DD90V94orU4pQECSEiAJJgBI151ndKHRBpOqIFFHDXIp1Ctodp8MzIW8iR91PiV6JBjzisquZE+Q0wEnpqrrtVxWR2p9pSBIYbKj+Jyw/ygkn1FY/am338R/aOEp/CLIH+EW8zJpg212MNwTES6v7o67+n1peqq2/h/YD7RWTAAWDc7rWnlTXLJMcJ37oPp9aa+TbMP75r/AOVv/wA01608qAbHf9e461sw4oFZOL4BuCe1rSTYSPX0CfzUDSqFC7an68qVaaXGTGETc6md5FrW6eelSK0vxtzJJiJ5n40zC6HkdOExu+t/OplJmbaGRO/f9dPOoUQuICk3Ik+ESDoOkaX4nWosUQUmLbugGnuFWVXHnyOh+YprgCk8QRu+fr9TToLyN0eJX83zrbbE7ZYfD4VltWdSwkyEJ08SjcqIGh3TWKd1P83+6qo1PWuZILcvd4DCR4rAxtkugTsvSkfaRh/+W8PJB/11Kn7R8L+F7/In/fXmddFVUtX9Bwh5H1XqSftCwh+84OqD+RNWsH2ywizHfBJ/jCk+8iPfXkddmhSR34ewx2Lh5j6L3dp9KxKCFDikgj1Fq6zhEhRUEpCle0oJAKupiT514Yy4UmUkpPEEg+orU7G+0LENQHP3yP4jCx0Xv/xA0CubP+G5mjNE4O6bH6L1LLSigeyu2uFfgBzu1fhc8Por2T60dmha89NBJC7LI0g9VS2rje5ZcdylWRJVlBgnlNDMN2oSs5UtLUuUICAU5s5StSkKzFKUlHdqmTfzo5iMOlxJQsBSVCCDoRVdzYzKisqaQStQWskXUoAgKPOCRPM0wcOajHRgU4aoY32qbVlKUOFslpJX4RlU6nMlOXNmNtSBAnfeqzHa0qUj90EoX+zkSoKVlfDpmEyJAbHh5mj42W0FJUGmwpICUqyplIAgAGLAAkCNJpNbNaR7LTabg+FCRcEkGw1BJvzNNY8E2eL+1UNn7e75pbiWliEBaAqEhwKSSIUfCDaDqBIuaop7UeHxNy4O8KkJOXIG0IWoK70J8ULEASCLyNx5nBIRIShCQrUBIAPWBeuHZjWUJ7pvKDITkTlB4hMRPOhYS5o9e6gjna9pKScqzBcEeGT3bAfmCbAoMDn61f2ZtTvi4MhQWykEEpMhaAtJlJI0Om6rOK2Sy5mzNoJUClSsoCiCkpPjAzeySNdDTsLg0NJytoShPBIA8zGptrRJFJXGOtBqpctcpLcAEkgAakmAPM2rM7Y7f4dmQ3++X/CYQOq9/wDhBpE8GFlxDssTSVpiqsjtz7Q2miUsjvlfimGx5i6vKBzrGbb7Vv4mQtWVH/LTZPnvV5z5UHqL1mC/DzW97Em+g28yi21e1mJxEhbhCT9xHhT5gXPmTQea6RTmcOpaglCSpR0CQST5CnGq9GyKOBtMAaPRQmlFazZ3YFZhWIWGh+EQpZ/0j39K0WHwDOEjuW0ZzotapWehj3CK0iEgW7T+fRcTE8agj0j7x6bev0tYfBbEfCm3Cy6EBaCVZFAAZhfTTnXpLaJmZ5T7/Ow9OFOW8QmVOXJFvDHTSfOZp7actt35z85+pq+NrRo1eQ4nj34xzXOAFeCaodPVQ9wtSqSeRpVauSo2ouR+L3gD0t+vJ41P1uj4zUTLWU3Mg216a1IsafzC5Hna1A7pgupEdPhz9aTiIkjQ6j8x+fSuq4cj9fGmLWMpCpI+IPOdbievCiDyKi8p2o1lccTwUfj8jVrYHZZzEgrzJbbBIzq3nfA3+ZA503bf/wCw9efavxuDTtlY0lnuyZhZKR1ufeaxyZWm3L1GExckHDy5h2d7+S0mE7D4U2OIWszBy5QJGu5WnWujsLhXJDWIXI1sFAeYCR76q4HHhsHN4kxGVO4C5EDynjNEn+0DiUAhOUD7oF08o+VL+Yiqy3+fqsjeJYt5tsp+H8Uh2I+zZwew82r+YKSfdmqjiOwGMR/dBX8ikn3SD7q1TGM7xpDqnC0FcEgqV66b+NG8G3l9krJ1yqWBPVIAFG4nnQH1/wBrYzjWMj9og+8fSl5C/hlIUUrSpKhqFAgjyN6jr1vH4pK21ftOGzpSdICiBxTBkEdRWee7CMvgrwjpTvyOA2m8ExmT5g9aUwB3sHyOhXewv4gheKmGXruP8LIbK2eX3m2k6rUEzwGpPkkE+VbXFdmHcMl1eExLqQyMykLBSCMubwq9hduWtiRQzZmz8Rs18uu4ZTicpTmQZCZIlQIBFwI8UamrW0+1uHeYQwC/DjyC4t0jwILgUoSk3THhAiAOlaIoowypN1k4jicTNODhxmiA1qnA8ze/yVXA/aViE2WG3eoyq9UkD3UZw32otn+0ZWn+VQV8ctEO0eIaTh31raQplLcNwpkpJKZBbAGYHMQPa+7IFU8L2NwgQy24klams61gu5phN05QUAZjod0a0rsCb7pXNOM4bK3PLAW613T/AKHwVxH2i4Q6lwdUfImu/wDuFg/xr/yGgGwcJhm8DiXyjvClxxsLWhCpAUEoKEqsAQtJM754Cs72RYSrG4dKwFJKiCCJB8CtQdbiqHYYtLQTur48DgpWSyNa+meJGul+Gi9A/wDcTCfiX/kPzqNX2kYXd3p/wD/dQrti6y3mQk4QFLrJLaWYdACkKMrzZYjXw3Bin7Z2C05tTuy2opUwFhLWVAlKimVExCYjS8xVpwRGzliibgTTpI3gUTv4V+0eKfivtQR/dsKPNagPcAfjQfFfaNinDlbCEE2ASnMok7hmm/lV3aeycLhk4bFBtK2i4W3kZlOIuFDMkqgnKpB3Qb20qx2mCMCzhCzlIRii8kCJUhWdUTvGVeUH+Wj+Tqy47LVHPgQWiDDlxddZjzHqs3tXZmNUULxQcAWtKAt0+FBWYBIElAnkKh7R7A/ZFIQXAtZSVKASQEiYTBOswehFH9s9osKpnFpQpbn7SAQgoKQ2vKElRUriUpVA3g8aHOoxe0EsjuZ7tOXvbjPMXUpRjdMDfPGi+KIAtZqfvwXQwmLxhc2SZojjF2NGjbTfX0Waojsjs8/iT+6R4ZgrNkDz3nkJPKtRh+ymHwqQvEkvK3ISD3YPM7/OOho7+1ofTlQ6EiICEgBMcLQY+oqgRtb7Z18E+M4+AKwwv9x28hufggLHY/DMIK3lqfKdUt2SPQyY6jpT2+1KW5bw2G7vjAHvPzJqZGFcQXENNFS4AJgIbhWhmTPlOlRY1kISEE51CJVz/hTuHvpJZ3RszAZf59V5180mKdUri7z09Boo1LUolSlKM7iZjz+oricepIExmTPiP3QfwnmAKjDwqJ7FtpWCsZoE5dxvvG+DxtXOhmc+Sr3SzRhjbPJdd2sSlKYlRWkzJsJ+Q39a1/WN+mgnfy18qwmMcLzpd0Bgga2sJ9Brz5Vvjr9c/l7q7OGI1C4BeXk2m5VbgD5/pXKrryz/APaPzpVstBTzmGvn759Pj50heZHUazqfMTNt3rKyzcai3Xl+dRFOeCJtppuJN7HpO7rqqdOJKhlA3xMEiJ1nl+XSnhU2II5EaRreI301BB4yLkQZG/4jdpXVqNhBN9Y0uI90ioovMe0Iy4p0H+L3iqGx0y6eAIJq52hdCsU8dblP5fkaCB0pUfI+h/WskgLjlXoGtI4W537voFpGVhtRStWZRmLX6xwv7qJYfEqABzBQknjI1i5jz+FZhp0AHw51EA8FXm950A4bxVjZoKlhOUgWspObLbfYC8+U1mdHztedia97qavQcHtlvKkZQf4bWPEfpUWL2m0hQXkWFDxeFSr9QDfpVfCMpCQLQIjy/O2tTONg8KrMhr/C7QYOqGPbbeeczNnL3htmMJQlIgk/xGdBR1jareHaKVKLyiZISNel59aEPNqIIJ8PC0eVCBgnO81IRuiSSes1BIQbG/iVblaRR2WzY7TPkhRSlCSbBVvfFXMTs7DvR3+HSCr76YnqFIgnzrEtbZypU0qV3FjqmDOtjpetNhMahzDDuQfDfICSpJ4pk6jhvFaY5XAEXfv1Vbg6I5md3qNE3HfZnhtUPKbncrKof6T76i/4QxyG+7axktxATnWm3AWMDoaotbRUXP3jhuTBLakgdVGR6UX2Vth0uLStSS2kEgoBM8PFvJ4UW4lt6sr3EhavzuKDQHuDq17zQf5FoN/wltBGHVh092WVKzFIUjWQfaIBiUj0qpguxuPacQ4hsBaDKTnbN7jQqvY1ssV3xCC2SFRKgVke4a07E94EJJeKdFKHIXIJmRarMzTrR06hWt4xM1rm5WU7funW/HVYvaPZDHvOLccbBUuJIW2NABoFWsBRBWxNqOPJeUQhxCciVZmx4TcghMyCTvBoxtXbqkPJhRKHB4Y0HG43zV3A4hwiVZlJVIzSLe+oJmZ8ozIP4pM5jc0cdAUO6dB4brP4vshjXgRicWnLOYgqURI35YSm1OwH2fYXVb5c/kypHT7x99XHm1NueLEAI5jNPvsefuq1h2m0ypOUpd+8kaGNI3Ty31O0BO2vU2qDxHEBuVjg0ftaG/L5pjuz8JhEhSMOlSiYSSCq/wDMqYqbHbUVkSTOVQupGiTz3xQzD4nJnS4vwghVxp04zU7+BUPG2uGyOBITxkDd7qpM73g5NvALI8lxuQknxNlLAPlSVNqEFIlKgPCR8I5UKw7DCl+wsLSScg0kcOVGsOlvKVFaigG82QCNQBqaZisKykJfCLm4KbFXUjUcqryd0ZiNNfJAPomr1VHDbaKsSEwoFIvwSkahQ4/pVTajwW4tSd5HwANWsW+26nMlRbXGYgR4wNxkT76EuP5d0k6D63VhxTzQYDd6rbhgG3IdK0TF2qDaGJSrKAkAJ3mJJMTfhO6quPxGUeIgquY3AfW714UODDjniAIBuCfiP0qzD4ehmK5OPxRnORuw3KJKeWJSVCSRAsLzXozrt997/XpXl2H2UoypahIvE3VF4nSvSO7Np+M7oPlYdK6uHaANx5Lmx0LpTtYmBvGu48eQNKqxUv7unOlWugrVKs2zSY1N93wmpQYOtrQTe97T7/PyqFkEiCORn4ERrp7qctZgEzCSZ0vA18p3c+dKEylSgDla46Ambnd+tq46mUkcQR+XzpyTb6vVRJUCLQTra14ojVReTYucyuSr+pHxiqrntDfafQz8KIbWV++e4FR/8p+IobjAYBG6sbtHhewwjHT8Mcz3ozhUBzxBWhvGoA0uFSDbQc6O4JoAAga3M3J5k1U2LsVCYVv1mVD4WijfcXkGPOskne9nZcnDwNhu91Ohu1dimIMVxTwqvKU7k+Y1qljsfkvYHdPEVX2jtdKBGquHzrPO4sqVmV7U6cN9O2MkoLQJ7lyJRCyZKr2sOPOaI4FhaLjKiPvBJM9YiqWwEhBzLTJmR0+dbJO1WgNSOUfKq5Xvz6BKTlbQVDBYt3MpTmQoSJBCYKjwvVrZu0HFocU6MqNEgj3iirKkLHhIV0+W6mvYEEEG44VO3mZq4adCs5LTpSB4PEBHhSrO4owTeEzuvVxeIW0QAtJEwoAez1nWuK2ey34oUgzMjQHmKo7RdDSw8FJXyNhPSmD7bmBHly8vFPQLqRnEYcLQQUtEH48fZsax2IfcSQiTIta8cN1Fk7dacWF5ACBBG7rHHnV1eNzNKUzZSLkH1sTpVr8s+ztR8UrM0W4Q7ArQsBp5MqOp3+fyqfZezcqlITJbCjIBFrAhQn4DfUbO3FFQQ6kQdDofLQ1LjMcEK7tCPCoajU7teNI0tAs610op3B114+ikewzCiUrOdWkCxA3b7nnVNWJcw/hQk5Y1zBRHUTNJoNtblOrMAxYDqR8SamfwDBSVFKm8uoSsj1uRRrNtQP3zS+zvZCA7Q2i9iAUpSpUbk8953USwmEfLaWyLJH3jAEVW/wDVmkZUtOKAzAqCgJWBqJ/Op8VjStRUFkJI525Gla1p3JJ50mlfkbqAB1UGM2a42Myw2INilX5RQLGPGTYdT525i8xyFTYnGKMkSeBix6DrYc+kVCvYT6suYBGcwkEjMd5URcgAX8XLpRbC1zraFyZsVLKMo2QtzFJSbAKPEjT8pp47xaCvNCb3JI0ExPPdRnFbOw+HR+NXEn5UJdx+WAAviAZUSeIBOvLhFXuaGmhqs4jJ0GqrYbBOqSVRlkWzkg9U2t5gV6xh3QtCVAmFJBF+X5T8a81a2e4s+KfWCPIfOtx2WX/+MAfureT/ANxX+73VbBKHEhbzhHxx9o7oi0jf+XypUp5/9RHuFKteZZqTEm5tvgeguOt64WyQbTewuNDFjOkfnXVyCSNYHreo0glMJO4gyRY+QnfOug6UeZTKdKuH16VEqJPxj3xHT6FSk+fn+dQqSCqDxFjF98buE/LURuiC8mxypWsjQq+JJ/KoFJlJFHO0XZ5TCyoeJtRkHhyPA86FYRjvFhtJ9rfGg3kjiOHTjWCYG7Xt+CYyBsBjcaIs+8LW7JOZlBIBlKfhU2IxIByC1pVf3aVQwuJSyzkM+AlMa75FCu4edJOVSQSb6W6VUfeuQTmcfBHzikpFzFZ3afaO+Vs+dTt9m3dRE89asN9mLyqB0HzoNyjdSh4oVg9nOO3Eec1pdn7AQ34iMyuJ0HQcadg20tkJ0SKKFyb02bRVvUam51rkEWm3wqPE4xKBdQFCsTtzcnTeeXIVXdlANNImtZBlKhmTfcLDdWw2TtUPJnRQ9ocOdeb4R0rO/WBW/wCzuCLbfi1PwpM4uksrabqiOLbBBtWTxexB4lZS5F0oJsBxjfFajEP+lZ3aeIUhYUhJJykai0nnqazBzBPpzBVcZdVBRYBKVpyuN5Vk2SERbcZGtudFnMB4ISoJnWdT51XRilBjxyCpNhvHM86z2I2Y4kgqMzBC8yo9K3Oexosi9PMIhped6RXbgyNoS5KsnizHfbdHwqng++ebzpbJTcDQHyk0TwDgW0oTn7vxAncqDYfW+qjOCxYMgIbRrBWBHQJzUCzPTqNdOSZpygtNX1XcBsxaXQFhaAoXOoPLNcTUGJxIw7+RQKkFRJKr5pE66f0qy6y4dX0k8Jv6xFVnQHsodUEFJuTv8h/SqyGtFNGt6ahMCSbdqETe2Wl3973ig3qUlCVCOVwYqntPuViAVquNISB5Dl51ZwDRbByPd6k6pUIjpesttBoh5SgohGoTP3vlVsjsrboWd+d+5ZXiPd+oG3+kTxODabc75ThCoGVpIFoTAkn2RyigW0tqkqzKVugAaxMwN9EMHskOypxwoHKCo872A8ielQ7Q2Iylf7rOYH3yCCeIEfGkdK2szjXQblUQ4OTEPGlBB0ulas0a6SdKJsJI4C2oF/Wnt4UJuasoRmiBWCWcuXqIsJBA2gFKxYQPM7zWj2Hh8jCBGuZZ/wAaiv4KFZ9Ccsi08OHXhV7ZW1ilWVZlGgP4T8vhFWYCZschzc1ix0Rlj/T5arQgkbh9edKm2O4npSr0FBebTVGBPC/oKa2mJA5bhbjvF9Dpv3RdyzYgRNt/0dx9aWXX4WOgHoYtTtRKkT+n18/o0nnoUI5GORFx7/fUi3oO8gwZ4SI/KfnrXWgM6j09byfTf1oKKrtBjvELQRKSkyTPCZtpXn3ZRqXnBwTbzUPSvQNv7TS0yokiSk5QdSTbf7zWP7MbNKUleucR0A0t1v061mxJDWUtMDXVnrRHEYJM3E9ST+dXlYTw+EQRpGlBsQ8EkBQMkCNY3yJ3nQa753WuBpRAKZOt50+HPdXLFjdpWovKF4zbyEcc0wRwI3VSc7VAfdPQn9Kv4xhRQ8lUlBIIEjKCVAqtH9pN80+yI6ViywTJQkSpZHhiM0QBa0RbhNNnF6gq4PobWqrvaAqEpSkWnWTT9kbXU8tLSlhAUYKiCQgbzA1oo32TbIKspiOBjUiRcG8g9EjiaajYDSC4RqEEpCQolRgDKZJixJnSY4xV4LbFg+einatOgQjG7Oyq8RKp0PG/P4VYw2zlKgAAaabudbDtBsVC8Jhyykl2FEhNyROXTdcC9U8JsdTDeZftq0Tw/WrMRE//ANNBV9AnjlZls77K3sbYyGoUTmVx+VGnMXas1sLHuP4hLMJGYkA6GwnjwGlW9pYsMPKbPiyqKZG+N9cQ4XEkZidPFGTKXVzVjGbQCElRNhVTD41s5S6QAs2E+YmKdjMCFKDnhQMo9u973y3HC9Vncn3sRb+EQNROg4AjzroQYJsHfLgT1WfPm0AKPvraYIdyzaxV7CSeKQbxumKoYjBrxDcpWFeIknKYk3MDzqhsrHi7YezoUFJSCSTMW+Bq5tbZziUhxDy76pBVvJMi8zePIV0O5I0+HMD71VfeYQOfiVAlZbbLLYWVqPjUEKsekTpRbAYHM1ldCp3qNieQB0tVDYCnD3odKu8SCjx+0IJME9bRTMTjHEzCrhOaD8KrOWOibI2pMczjl5ru0tlticjSmz+Ik39Zis+9h1OLVMpSmx4+Va7A4/w+NQUY8QGgnjNQYrDtLEIATJBN7ETfjFqqfCyTvNIB8NPkrGSlmhHms1snENh0JyOTB8Xi0GpO6OtS7awCu8AHiC9FcIvfyrQNBLdg6ptRvCVC+UyP5oPKqe1drvFJCnSv8JgacwABN6EsbY4e8den2EW/rSAAeqDsNBKbGdTcjdvieWnKupUDb63f7h61fw3aN1A/uhexU2knyKhah23O2rivD4CQQZ7pux1icl/hYVgZh45NnG/d87XVYzEkhgaL96apIVoJPwHwipMio3aaC1ZZO13QSQ4qSAPIaCkra7p/vFetQ4R96ELpHhkrhRcPitK4iBuuBwtrfTW/nvmpMNhCrQEBRUJAmJKjJiwsR6dKyo2q7/zFetWP+JMT/wA9wdFEfCr4cOAf1NfcqDwaVv8A43Aev0W9DkWGeBYWJsPKlXnx29iP+e9//RfzpV1O2asv/Tsn9w+K9SZVc8decAfpTFSVkAnTTju06fGKgbdAOu6Omh14CN3GnYhMQopKo3CxtPMAaitXNeRT5lBsNDvG46+6gW2u1aGZQ2ApcmVagfPfy66Vn9sdqHXZQP3aL+Ea23Ty4fQBqQdDbrWd8uXQL0nCuDsxIEsjtPAfM8lLjcYp1RUskk8TRFrtItIACEwLD2vnQcUiaxE2bK9i7BYdzQ0tFDYIziu0inG8ikJ4g3kEb9fdzqxhu17iEZciDzOb/dWdmimzOz2IfGZppSk/iMBP+ZRAPlVgznuhZn4HARjM9oA6mvmpT2iXKiUg5p0JH5muN7cgj92m3A/MGn4vshimxmW0QmQCoFKkiSBJykwJNXe0PYtWGbDiV94MwSoZYIJsCLmQTbjJFA4Z7rJGyzlvDA5rdO9tRPyOijxHasqTlyqA/wDk+SRUjHbKEpBZSSLSFe0N4II/Om7X7GPYdnvVKQoAgKCZlEmN4uJMW4ihJ2S9lzd05lic2RURxmIinIkadQnZgeGzstlVfid/VaUfaFlTlQzlHUfkKqK7Y5jKkFX+KPyoLg9kPOpUptpa0p1KUkgb9RvjdTk7FfzoR3SwpwSgFJGYRMiYtF6R2d+9/JMOGcPYSNL597/KMudsgVJKWAMsR4r255apYntIpTneZEzqASSAeO6a5gOy2IddW0EZVIjPmsEzcCRMki4iZo5sPsQO8dRikmcgLZQqxkkE9QYseOlWCB8nJZpG8Nw1kgaDYEk0fNZ3F7bddJKl+QAiqjT6kzCjfz+NE8f2TxLABW2CCoJlKgbqMAEaiSYvUuI7H4tCSpTMgXOVSCRHJJJ91VmB5ux8F02ScODRRZR22QtraDiFBSVQU3Fhb3Vdc7WYlQguW/lR/tqZHY/ElCV5EhKwCiXEAqkSIBMm1D3tjuNvBtxBmRMEGQeChY251BG9vKkC7h7yayEj3KVvtA+myXCn+UJB9QJqNW23iSe9USba16Zj3MLh0pK2mUInKCWsx0JgAJMmBvIod2jwbbmGK22ml2CkwnIqCRdOUTv0JitTsKSPatcSPi+GJH/bgAmrofSvisGNtPxAcVHWuYV55AOVa0JOtyJrdN7HbYaSFtYdJVY5m1vrJI0TlSkjlE9atY3YLAcw57pP9ooERYjunFQQbGCka8KDcHQ3Uk4vh7psQrXWhy+H8rztTzrsJKlORoCSY51YThHHBZCzFpQFmY8zvrZsvIZ2gGm220BbZUogQomDAG4Dw6DWZpzu2Y2j3a3AGu69kqAAcJzSecWvxpxh28zzpUO4g4n9KMDu5vugs/sLsutyVEFCUm5IJVa5AGublzFEcb2HS62paQ804AYDuSFQN4R7PDW28U/Fdt22nXkJT3jZUFBSFACciEqE7xKdRxPI1n8R2qaCFJawbScwIKlkuKvvkiZ86s/RaMqqY3Hyydo0EbVtt1s38FfxPZDDNMIeccdy5UFUZSVZwICRFrq3k2pm1+ybKMN+0NKXlyoWAqDKVlIG4EHxA0Ox/a9buFThy2kQEAqkyQ3EW3HwifPjXHu161YMYbImAlKM8mSlJBFtAfCBPupS6LUVy+K1Mw/EO65zjebXUVlQfw011uDTUIqfIVwACTyvWSrXZL+zO+nNVqVFE9nnyJDaoPKlR7M+CX+oQ/3t9Qt6lBKrcZ9+vnRMD6+r0sO0MxIA/L421/rTnlwnda/T6mt+VfM1mu1vZwOpLibOJEkADx7otvEfUiss3g3EtqR3SgTYqIUYmNEgEBUAjNwPr6GMZePhr77UkrzK1UAdNB6nhbSq3NzFbMLjZcNeQ78uS8vOzzxHmY+MUxWBUN6fJST8DXrIwoBke/XleKlU0DqAfLfHHymKrMDQuqPxFieYC8z7ObJC8S2l0eCSTJEKgEhJPAmPo0XQwccl1T7ymlJcCEtyEoQga+Ai+8Wj2db1sV7PbVq23c/hRy1tx6/GnIwKIshFuCUi/wBcOdWMbk0Gqy4jisk7s5FHl0/2sPjezyWmicO8S4kiU5gA8gn8ObVO/QEDQVrG9sJdSnvQIUhC1JBByuJXmItzCSDy50QZaGsADkPfb60qwkaa/X9acPynRZJMZJK0B+pHPmgO2cV+0Yd1mFeMiFBCyAApKrwNbGrWD2g42E51PuEJCf7IAdYSjNNvxeVFsv1+nC/1uhBt68rTHPdvpsxu1T27snZ8t0CXtBacI41hwtDmZakENrEBbpVvRA8Ko8rVYxeKzu4VwIcBZKioFty4WjKQISd9Fjz9275VzugYmTy3Wt8R7zQspxiXj366+8UUOxWPC0PoSHW1O6LDTliUJRMRP3Y+FQbOxzgdzvrU5+7yJShkoGoUVEqgEnKKLLYBGg09PrjUfdgfWv1zqZiSlGIeGlumvQX67ofhcEotKac8aVLKwFnQFQUEkeKcpHHyFTK2SpZOZSTugIt5Sr31bSQNf6RfSrKSLkHX5aaadefnLVbpXuNkoHi+z2dKQFJlHFKoJPRcjWLe/ePc7OLy2SgKknMlZkCNAFC0HnWpUPFM2gD3zbeLfrXCq56TyH0fzpCmbPI3ZyyW1Nm4vFBKXD4E3ASGtYiYChJ8+MVUT2cxQSEFx0IEQAcwHRKXD8K27gv9cf636VyLDTdzqZQdStbeJTsaGAih0H0WZS0+GsocxClRBSlChGogrzg8N288INJ9jFEIBL4CfZnP4TBFj0kdJraqFteU/C/18a5rxH60xFqpuNkBuh6LznEdnHlHMe8Uo3OZKyT5warK2I8Ld0o9En8xXp4+vrzrnkfT00+tap7MFbm8ZnAo0fvovK17AxFv3S7xeLX/AD5VMOxmJP3AOpA436fpXpxFr6x03bvr9WRHDf8Ap1/T1nYhXf1/EAUA34/VYRj7PnPvrA5Jkn3j691E2OwLI1UpXSBWoU3rEDn84ppWB5dbc+Gkeo5QwY3kscnFcXJu8+WiBp7F4YQcqieClmNRwg6T7tb0Uw2CQiyEBEfhgfDd19KnmRb3fC/P8qaAYgTzkfKOHupw0jZYZJ5JPbcT7ySm92f4j5I/O9Kp0CRv36RGtcqUVUmp9n64V1X9pG6TbyR8z6mlSqzkgqb39kDvlN+opjJv5n4ilSpVESb9oeXwUfiB6U1z2x1P+qlSolBdXory/wDMVDiFEOiDEgTG/wBnWlSpRsmVlk+NY4D8zT2jSpUDsoN1wmkrXzR/5KpUqKi64fGOopidfJPxNKlRdsgFNv8AX/TUTmnl8qVKgUQqyN31urqlEJEGNfyrtKgVE3DrOc3NSuiyvL4ilSo8lFO77Q6n8660JgG4n8xSpVAgpwkd3O/LM882tU2TJv8AWvyHpSpU7lEibp6iun2T/KT58a7Sqo7ohRO2Ji1j/wCQprhsfP4kfClSojdTkpHNB9b4+FRKN1cojldXyFdpUFFxaAAbb0e/Wmct2ePKTb3D0pUqsCCuNNApSYFwCbcRSpUqCRf/2Q=="/>
          <p:cNvSpPr>
            <a:spLocks noChangeAspect="1" noChangeArrowheads="1"/>
          </p:cNvSpPr>
          <p:nvPr/>
        </p:nvSpPr>
        <p:spPr bwMode="auto">
          <a:xfrm>
            <a:off x="66675" y="-884238"/>
            <a:ext cx="2466975" cy="1847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6388" name="Picture 6" descr="http://ballyhooligan.files.wordpress.com/2010/03/ramen-noodles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371600"/>
            <a:ext cx="2324100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8" descr="http://www.tomsfoodpride.com/hot%20dog%20612510007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1143000"/>
            <a:ext cx="2066925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10" descr="http://t1.gstatic.com/images?q=tbn:ANd9GcTJkigTq22m9FlnIGTqcuSwxvcPl9cdXEWNvGztSULhynuAl8OX&amp;t=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0400" y="914400"/>
            <a:ext cx="1800225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12" descr="http://t0.gstatic.com/images?q=tbn:ANd9GcTmGPqvSpY9MkH-9Io70sYC-MV1eZqBQtdjyu15ZBnhMnqyuHX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3962400"/>
            <a:ext cx="2725738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14" descr="http://t1.gstatic.com/images?q=tbn:ANd9GcQPl5qPlFt3qw2KZyg1750E67ZGIEQySEHf1jCLoGu4ygTfPm4B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43200" y="3048000"/>
            <a:ext cx="3124200" cy="2360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16" descr="http://2.bp.blogspot.com/_nAsUSSwewdg/TGGvikocvjI/AAAAAAAAAZg/OepVJSn55HE/s1600/lobster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91200" y="3810000"/>
            <a:ext cx="3173413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Picture 8" descr="http://www.mamanpoulet.com/wp-content/uploads/2011/02/the-count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62600" y="304800"/>
            <a:ext cx="129540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5" name="TextBox 12"/>
          <p:cNvSpPr txBox="1">
            <a:spLocks noChangeArrowheads="1"/>
          </p:cNvSpPr>
          <p:nvPr/>
        </p:nvSpPr>
        <p:spPr bwMode="auto">
          <a:xfrm>
            <a:off x="5410200" y="1676400"/>
            <a:ext cx="1600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/>
              <a:t>Hmm..</a:t>
            </a:r>
          </a:p>
        </p:txBody>
      </p:sp>
      <p:sp>
        <p:nvSpPr>
          <p:cNvPr id="16396" name="Rectangle 14"/>
          <p:cNvSpPr>
            <a:spLocks noChangeArrowheads="1"/>
          </p:cNvSpPr>
          <p:nvPr/>
        </p:nvSpPr>
        <p:spPr bwMode="auto">
          <a:xfrm>
            <a:off x="762000" y="381000"/>
            <a:ext cx="40100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>
                <a:latin typeface="Cooper Black" pitchFamily="18" charset="0"/>
              </a:rPr>
              <a:t>Try it again!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"/>
          <p:cNvSpPr txBox="1">
            <a:spLocks noChangeArrowheads="1"/>
          </p:cNvSpPr>
          <p:nvPr/>
        </p:nvSpPr>
        <p:spPr bwMode="auto">
          <a:xfrm>
            <a:off x="304800" y="457200"/>
            <a:ext cx="8610600" cy="590867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6600">
                <a:latin typeface="Cooper Black" pitchFamily="18" charset="0"/>
              </a:rPr>
              <a:t>Discrimination takes experience…</a:t>
            </a:r>
          </a:p>
          <a:p>
            <a:pPr algn="ctr">
              <a:defRPr/>
            </a:pPr>
            <a:r>
              <a:rPr lang="en-US" sz="6600">
                <a:latin typeface="Cooper Black" pitchFamily="18" charset="0"/>
              </a:rPr>
              <a:t>and an open mind.  You have to LEARN to discriminate</a:t>
            </a:r>
          </a:p>
          <a:p>
            <a:pPr>
              <a:defRPr/>
            </a:pPr>
            <a:endParaRPr lang="en-US" sz="4800">
              <a:latin typeface="Cooper Blac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aclosetwriter.com/wp-content/uploads/2011/01/005SquirrelDM_468x3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2697163"/>
            <a:ext cx="5595938" cy="416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extBox 1"/>
          <p:cNvSpPr txBox="1">
            <a:spLocks noChangeArrowheads="1"/>
          </p:cNvSpPr>
          <p:nvPr/>
        </p:nvSpPr>
        <p:spPr bwMode="auto">
          <a:xfrm>
            <a:off x="228600" y="228600"/>
            <a:ext cx="868680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/>
              <a:t>Animals, by nature, have a tough time with discrimination.  </a:t>
            </a:r>
          </a:p>
          <a:p>
            <a:pPr algn="ctr"/>
            <a:r>
              <a:rPr lang="en-US" sz="4000" b="1"/>
              <a:t>WHO</a:t>
            </a:r>
            <a:r>
              <a:rPr lang="en-US" sz="4000"/>
              <a:t> is </a:t>
            </a:r>
            <a:r>
              <a:rPr lang="en-US" sz="4000" b="1"/>
              <a:t>truly dangerous </a:t>
            </a:r>
            <a:r>
              <a:rPr lang="en-US" sz="4000"/>
              <a:t>to Bushy here? </a:t>
            </a:r>
          </a:p>
        </p:txBody>
      </p:sp>
      <p:sp>
        <p:nvSpPr>
          <p:cNvPr id="6" name="Rounded Rectangular Callout 5"/>
          <p:cNvSpPr/>
          <p:nvPr/>
        </p:nvSpPr>
        <p:spPr>
          <a:xfrm rot="21043136">
            <a:off x="0" y="2590800"/>
            <a:ext cx="2286000" cy="1371600"/>
          </a:xfrm>
          <a:prstGeom prst="wedgeRoundRectCallout">
            <a:avLst>
              <a:gd name="adj1" fmla="val 51935"/>
              <a:gd name="adj2" fmla="val 84639"/>
              <a:gd name="adj3" fmla="val 16667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437" name="TextBox 4"/>
          <p:cNvSpPr txBox="1">
            <a:spLocks noChangeArrowheads="1"/>
          </p:cNvSpPr>
          <p:nvPr/>
        </p:nvSpPr>
        <p:spPr bwMode="auto">
          <a:xfrm rot="-654207">
            <a:off x="228600" y="3048000"/>
            <a:ext cx="1981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/>
              <a:t>Ahhhh!!!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aclosetwriter.com/wp-content/uploads/2011/01/005SquirrelDM_468x3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81000"/>
            <a:ext cx="2892425" cy="214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2" descr="http://sdakotabirds.com/species/photos/red_tailed_hawk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0"/>
            <a:ext cx="2514600" cy="332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 descr="http://poetry4kids.files.wordpress.com/2008/06/cobra-snake-plasti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71800" y="2971800"/>
            <a:ext cx="2479675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6" descr="http://t0.gstatic.com/images?q=tbn:ANd9GcSrjm43z-FV5qj5w3zJJgrLtpLeXZ0qPbdlbn15OO8TpBrndVTL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0" y="381000"/>
            <a:ext cx="2667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8" descr="http://www.mcpriests.com/images/Mother_Teresa_icon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" y="3505200"/>
            <a:ext cx="2139950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10" descr="http://t0.gstatic.com/images?q=tbn:ANd9GcTdNIpifwxZSGKeLCY7wh2gMq-rmjS1GDk6Ypma3iEYPmMrXHHy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62600" y="2819400"/>
            <a:ext cx="2962275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4" name="TextBox 7"/>
          <p:cNvSpPr txBox="1">
            <a:spLocks noChangeArrowheads="1"/>
          </p:cNvSpPr>
          <p:nvPr/>
        </p:nvSpPr>
        <p:spPr bwMode="auto">
          <a:xfrm>
            <a:off x="2667000" y="5103813"/>
            <a:ext cx="571500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5400"/>
              <a:t>See? Are they all dangerous?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1"/>
          <p:cNvSpPr txBox="1">
            <a:spLocks noChangeArrowheads="1"/>
          </p:cNvSpPr>
          <p:nvPr/>
        </p:nvSpPr>
        <p:spPr bwMode="auto">
          <a:xfrm>
            <a:off x="533400" y="228600"/>
            <a:ext cx="8153400" cy="65563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6000" b="1" dirty="0"/>
              <a:t>Animals </a:t>
            </a:r>
            <a:r>
              <a:rPr lang="en-US" sz="6000" dirty="0"/>
              <a:t>CAN be trained to </a:t>
            </a:r>
            <a:r>
              <a:rPr lang="en-US" sz="6000" b="1" dirty="0">
                <a:solidFill>
                  <a:srgbClr val="FFFF00"/>
                </a:solidFill>
              </a:rPr>
              <a:t>discriminate</a:t>
            </a:r>
            <a:r>
              <a:rPr lang="en-US" sz="6000" dirty="0"/>
              <a:t>. </a:t>
            </a:r>
          </a:p>
          <a:p>
            <a:pPr>
              <a:defRPr/>
            </a:pPr>
            <a:r>
              <a:rPr lang="en-US" sz="6000" dirty="0"/>
              <a:t>It’s hard-to-do, </a:t>
            </a:r>
          </a:p>
          <a:p>
            <a:pPr>
              <a:defRPr/>
            </a:pPr>
            <a:r>
              <a:rPr lang="en-US" sz="6000" dirty="0"/>
              <a:t>but once done, they discriminate well! </a:t>
            </a:r>
          </a:p>
          <a:p>
            <a:pPr>
              <a:defRPr/>
            </a:pPr>
            <a:r>
              <a:rPr lang="en-US" sz="6000" dirty="0"/>
              <a:t>– An example?</a:t>
            </a:r>
          </a:p>
          <a:p>
            <a:pPr>
              <a:defRPr/>
            </a:pPr>
            <a:r>
              <a:rPr lang="en-US" sz="6000" dirty="0"/>
              <a:t>Let’s see……………….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autoshippers.co.uk/images/17-medium-box-w.jpg"/>
          <p:cNvPicPr>
            <a:picLocks noChangeAspect="1" noChangeArrowheads="1"/>
          </p:cNvPicPr>
          <p:nvPr/>
        </p:nvPicPr>
        <p:blipFill>
          <a:blip r:embed="rId2" cstate="print"/>
          <a:srcRect r="3226" b="16129"/>
          <a:stretch>
            <a:fillRect/>
          </a:stretch>
        </p:blipFill>
        <p:spPr bwMode="auto">
          <a:xfrm>
            <a:off x="0" y="1752600"/>
            <a:ext cx="140652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4" descr="http://www.boxandsupply.com/images/BAS_MovingBoxes/MovingBo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2057400"/>
            <a:ext cx="1878013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6" descr="http://t2.gstatic.com/images?q=tbn:ANd9GcT-WTABmGpR7CKZ8exxW1Qb4fcjh_9_VrG0NMYkBaotldjvZig-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1371600"/>
            <a:ext cx="215265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8" descr="http://t3.gstatic.com/images?q=tbn:ANd9GcTrhrigfSzIok_71ZkqvAyM7rkhxSLZQhuYIkDcqv6Kjv2fgxl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29200" y="1143000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10" descr="http://t1.gstatic.com/images?q=tbn:ANd9GcTRjiWW6WGtz79WKaYjNJa4G4HFdI_Z4PLPi9nmuFWkWZMNUcGfHQ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15175" y="1295400"/>
            <a:ext cx="2028825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1" name="TextBox 8"/>
          <p:cNvSpPr txBox="1">
            <a:spLocks noChangeArrowheads="1"/>
          </p:cNvSpPr>
          <p:nvPr/>
        </p:nvSpPr>
        <p:spPr bwMode="auto">
          <a:xfrm>
            <a:off x="228600" y="5562600"/>
            <a:ext cx="32004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800"/>
              <a:t> </a:t>
            </a:r>
            <a:r>
              <a:rPr lang="en-US" sz="4400"/>
              <a:t>Snooki?</a:t>
            </a:r>
          </a:p>
        </p:txBody>
      </p:sp>
      <p:sp>
        <p:nvSpPr>
          <p:cNvPr id="21512" name="Rectangle 9"/>
          <p:cNvSpPr>
            <a:spLocks noChangeArrowheads="1"/>
          </p:cNvSpPr>
          <p:nvPr/>
        </p:nvSpPr>
        <p:spPr bwMode="auto">
          <a:xfrm>
            <a:off x="152400" y="304800"/>
            <a:ext cx="899160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400"/>
              <a:t>WHO WOULD </a:t>
            </a:r>
            <a:r>
              <a:rPr lang="en-US" sz="4400" b="1"/>
              <a:t>YOU</a:t>
            </a:r>
            <a:r>
              <a:rPr lang="en-US" sz="4400"/>
              <a:t> BET $ ON TO FIND THE </a:t>
            </a:r>
            <a:r>
              <a:rPr lang="en-US" sz="4400" b="1" i="1"/>
              <a:t>BOMB</a:t>
            </a:r>
            <a:r>
              <a:rPr lang="en-US" sz="4400"/>
              <a:t>?</a:t>
            </a:r>
          </a:p>
        </p:txBody>
      </p:sp>
      <p:sp>
        <p:nvSpPr>
          <p:cNvPr id="21513" name="TextBox 10"/>
          <p:cNvSpPr txBox="1">
            <a:spLocks noChangeArrowheads="1"/>
          </p:cNvSpPr>
          <p:nvPr/>
        </p:nvSpPr>
        <p:spPr bwMode="auto">
          <a:xfrm>
            <a:off x="3352800" y="4038600"/>
            <a:ext cx="1905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7200"/>
              <a:t>or</a:t>
            </a:r>
          </a:p>
        </p:txBody>
      </p:sp>
      <p:pic>
        <p:nvPicPr>
          <p:cNvPr id="21514" name="Picture 12" descr="http://t3.gstatic.com/images?q=tbn:ANd9GcRYK_pBXAJIK80ECLHizRCqGF7KpD8ktcnWibJZLlYLgDwUM7ACW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0" y="3297238"/>
            <a:ext cx="3505200" cy="233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5" name="TextBox 12"/>
          <p:cNvSpPr txBox="1">
            <a:spLocks noChangeArrowheads="1"/>
          </p:cNvSpPr>
          <p:nvPr/>
        </p:nvSpPr>
        <p:spPr bwMode="auto">
          <a:xfrm>
            <a:off x="3352800" y="5715000"/>
            <a:ext cx="57912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/>
              <a:t>   </a:t>
            </a:r>
            <a:r>
              <a:rPr lang="en-US" sz="4000" b="1" i="1"/>
              <a:t>Biff</a:t>
            </a:r>
            <a:r>
              <a:rPr lang="en-US" sz="4000"/>
              <a:t>, bomb-sniffing dog</a:t>
            </a:r>
          </a:p>
        </p:txBody>
      </p:sp>
      <p:sp>
        <p:nvSpPr>
          <p:cNvPr id="14" name="Oval 13"/>
          <p:cNvSpPr/>
          <p:nvPr/>
        </p:nvSpPr>
        <p:spPr>
          <a:xfrm>
            <a:off x="6400800" y="5257800"/>
            <a:ext cx="304800" cy="3048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1517" name="TextBox 14"/>
          <p:cNvSpPr txBox="1">
            <a:spLocks noChangeArrowheads="1"/>
          </p:cNvSpPr>
          <p:nvPr/>
        </p:nvSpPr>
        <p:spPr bwMode="auto">
          <a:xfrm>
            <a:off x="6400800" y="5257800"/>
            <a:ext cx="228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B</a:t>
            </a:r>
          </a:p>
        </p:txBody>
      </p:sp>
      <p:pic>
        <p:nvPicPr>
          <p:cNvPr id="21518" name="Picture 16" descr="http://t0.gstatic.com/images?q=tbn:ANd9GcQltPFd3rg9G8UCjecPVJJIx-MtKd2BhpazM1-fhh_oKdubLPawoPba9tqstw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52400" y="3581400"/>
            <a:ext cx="323532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620000" cy="1143000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b="1" dirty="0"/>
              <a:t>	</a:t>
            </a:r>
            <a:r>
              <a:rPr lang="en-US" b="1" dirty="0" smtClean="0"/>
              <a:t>   Stimulus </a:t>
            </a:r>
            <a:r>
              <a:rPr lang="en-US" b="1" dirty="0"/>
              <a:t>G</a:t>
            </a:r>
            <a:r>
              <a:rPr lang="en-US" b="1" dirty="0" smtClean="0"/>
              <a:t>eneralization	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transfer of a learned response to a different, but similar stimuli </a:t>
            </a:r>
          </a:p>
          <a:p>
            <a:r>
              <a:rPr lang="en-US" dirty="0" smtClean="0"/>
              <a:t>Example: </a:t>
            </a:r>
          </a:p>
          <a:p>
            <a:pPr lvl="1"/>
            <a:r>
              <a:rPr lang="en-US" dirty="0" smtClean="0"/>
              <a:t>CS= large black dog</a:t>
            </a:r>
          </a:p>
          <a:p>
            <a:pPr lvl="1"/>
            <a:r>
              <a:rPr lang="en-US" dirty="0" smtClean="0"/>
              <a:t>CR= fear</a:t>
            </a:r>
          </a:p>
          <a:p>
            <a:pPr lvl="1"/>
            <a:r>
              <a:rPr lang="en-US" dirty="0" smtClean="0"/>
              <a:t>Stimulus Generalization: Fear of </a:t>
            </a:r>
            <a:r>
              <a:rPr lang="en-US" sz="2000" b="1" dirty="0" smtClean="0"/>
              <a:t>small </a:t>
            </a:r>
            <a:r>
              <a:rPr lang="en-US" b="1" dirty="0" smtClean="0"/>
              <a:t>black dog </a:t>
            </a:r>
            <a:r>
              <a:rPr lang="en-US" dirty="0" smtClean="0"/>
              <a:t>or </a:t>
            </a:r>
            <a:r>
              <a:rPr lang="en-US" sz="3200" b="1" dirty="0" smtClean="0"/>
              <a:t>large</a:t>
            </a:r>
            <a:r>
              <a:rPr lang="en-US" dirty="0" smtClean="0"/>
              <a:t> </a:t>
            </a:r>
            <a:r>
              <a:rPr lang="en-US" b="1" dirty="0" smtClean="0"/>
              <a:t>spotted dog </a:t>
            </a:r>
            <a:r>
              <a:rPr lang="en-US" dirty="0" smtClean="0"/>
              <a:t>or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medium sized brown dog </a:t>
            </a:r>
            <a:r>
              <a:rPr lang="en-US" dirty="0" smtClean="0"/>
              <a:t>(aka all dogs scare you!) </a:t>
            </a:r>
            <a:endParaRPr lang="en-US" dirty="0"/>
          </a:p>
        </p:txBody>
      </p:sp>
      <p:pic>
        <p:nvPicPr>
          <p:cNvPr id="16386" name="Picture 2" descr="Taco Terrier - Gucci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5654038"/>
            <a:ext cx="1524000" cy="1203962"/>
          </a:xfrm>
          <a:prstGeom prst="rect">
            <a:avLst/>
          </a:prstGeom>
          <a:noFill/>
        </p:spPr>
      </p:pic>
      <p:pic>
        <p:nvPicPr>
          <p:cNvPr id="16388" name="Picture 4" descr="Beagle - Otis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" y="5670802"/>
            <a:ext cx="1447800" cy="1187198"/>
          </a:xfrm>
          <a:prstGeom prst="rect">
            <a:avLst/>
          </a:prstGeom>
          <a:noFill/>
        </p:spPr>
      </p:pic>
      <p:pic>
        <p:nvPicPr>
          <p:cNvPr id="16390" name="Picture 6" descr="Siberian Husky - Codi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53200" y="2286000"/>
            <a:ext cx="2209800" cy="1679448"/>
          </a:xfrm>
          <a:prstGeom prst="rect">
            <a:avLst/>
          </a:prstGeom>
          <a:noFill/>
        </p:spPr>
      </p:pic>
      <p:pic>
        <p:nvPicPr>
          <p:cNvPr id="16392" name="Picture 8" descr="Golden Retriever - Phoebe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486400" y="5638800"/>
            <a:ext cx="1524000" cy="1219200"/>
          </a:xfrm>
          <a:prstGeom prst="rect">
            <a:avLst/>
          </a:prstGeom>
          <a:noFill/>
        </p:spPr>
      </p:pic>
      <p:pic>
        <p:nvPicPr>
          <p:cNvPr id="9" name="Picture 2" descr="http://www.fotosearch.com/bthumb/UNZ/UNZ227/u17499165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572000" y="2590800"/>
            <a:ext cx="1600200" cy="1619251"/>
          </a:xfrm>
          <a:prstGeom prst="rect">
            <a:avLst/>
          </a:prstGeom>
          <a:noFill/>
        </p:spPr>
      </p:pic>
      <p:sp>
        <p:nvSpPr>
          <p:cNvPr id="10" name="Rectangular Callout 9"/>
          <p:cNvSpPr/>
          <p:nvPr/>
        </p:nvSpPr>
        <p:spPr>
          <a:xfrm>
            <a:off x="1752600" y="5638800"/>
            <a:ext cx="990600" cy="609600"/>
          </a:xfrm>
          <a:prstGeom prst="wedgeRectCallout">
            <a:avLst>
              <a:gd name="adj1" fmla="val -93969"/>
              <a:gd name="adj2" fmla="val 5920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752600" y="5638800"/>
            <a:ext cx="99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Who me?</a:t>
            </a:r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dirty="0" smtClean="0"/>
              <a:t>    Stimulus Discrimination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Learning to respond to one stimulus and to inhibit the response to all other stimuli. </a:t>
            </a:r>
          </a:p>
          <a:p>
            <a:r>
              <a:rPr lang="en-US" dirty="0" smtClean="0"/>
              <a:t>Example: </a:t>
            </a:r>
          </a:p>
          <a:p>
            <a:pPr lvl="1"/>
            <a:r>
              <a:rPr lang="en-US" dirty="0" smtClean="0"/>
              <a:t>CS= large black dog</a:t>
            </a:r>
          </a:p>
          <a:p>
            <a:pPr lvl="1"/>
            <a:r>
              <a:rPr lang="en-US" dirty="0" smtClean="0"/>
              <a:t>CR= Fear</a:t>
            </a:r>
          </a:p>
          <a:p>
            <a:pPr lvl="1"/>
            <a:r>
              <a:rPr lang="en-US" dirty="0" smtClean="0"/>
              <a:t>Stimulus Discrimination= No fear of a small brown dog or large white dog (etc). Only large black dogs scare you! </a:t>
            </a:r>
            <a:endParaRPr lang="en-US" dirty="0"/>
          </a:p>
        </p:txBody>
      </p:sp>
      <p:pic>
        <p:nvPicPr>
          <p:cNvPr id="15362" name="Picture 2" descr="http://www.fotosearch.com/bthumb/UNZ/UNZ227/u1749916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2590800"/>
            <a:ext cx="1600200" cy="1619251"/>
          </a:xfrm>
          <a:prstGeom prst="rect">
            <a:avLst/>
          </a:prstGeom>
          <a:noFill/>
        </p:spPr>
      </p:pic>
      <p:pic>
        <p:nvPicPr>
          <p:cNvPr id="15364" name="Picture 4" descr="http://www.fotosearch.com/bthumb/UNZ/UNZ227/u1749916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5238749"/>
            <a:ext cx="1600200" cy="1619251"/>
          </a:xfrm>
          <a:prstGeom prst="rect">
            <a:avLst/>
          </a:prstGeom>
          <a:noFill/>
        </p:spPr>
      </p:pic>
      <p:pic>
        <p:nvPicPr>
          <p:cNvPr id="15368" name="Picture 8" descr="http://www.fotosearch.com/bthumb/UNZ/UNZ227/u1749916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4200" y="5238749"/>
            <a:ext cx="1600200" cy="16192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4800" b="1" dirty="0" smtClean="0"/>
              <a:t>Phobias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Intense irrational fear of a particular thing</a:t>
            </a:r>
          </a:p>
          <a:p>
            <a:r>
              <a:rPr lang="en-US" dirty="0" smtClean="0"/>
              <a:t>Can lead to panic attacks</a:t>
            </a:r>
          </a:p>
          <a:p>
            <a:r>
              <a:rPr lang="en-US" dirty="0" smtClean="0"/>
              <a:t>You have no reasonable explanation as to why you are afraid of this given thing. </a:t>
            </a:r>
          </a:p>
          <a:p>
            <a:r>
              <a:rPr lang="en-US" dirty="0" smtClean="0"/>
              <a:t>Examples? </a:t>
            </a:r>
            <a:endParaRPr lang="en-US" dirty="0"/>
          </a:p>
        </p:txBody>
      </p:sp>
      <p:pic>
        <p:nvPicPr>
          <p:cNvPr id="13314" name="Picture 2" descr="http://www.fotosearch.com/bthumb/BDX/BDX130/bxp284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4491316"/>
            <a:ext cx="2438400" cy="2366684"/>
          </a:xfrm>
          <a:prstGeom prst="rect">
            <a:avLst/>
          </a:prstGeom>
          <a:noFill/>
        </p:spPr>
      </p:pic>
      <p:pic>
        <p:nvPicPr>
          <p:cNvPr id="13316" name="Picture 4" descr="http://www.fotosearch.com/bthumb/CSP/CSP041/k041228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800" y="4419599"/>
            <a:ext cx="3048000" cy="2026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b="1" dirty="0" smtClean="0"/>
              <a:t>Desensitization Therapy</a:t>
            </a:r>
            <a:br>
              <a:rPr lang="en-US" b="1" dirty="0" smtClean="0"/>
            </a:br>
            <a:r>
              <a:rPr lang="en-US" b="1" dirty="0" smtClean="0"/>
              <a:t>(Behavior Therapy)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Conditioning technique to gradually reduce anxiety of a particular object or situation</a:t>
            </a:r>
          </a:p>
          <a:p>
            <a:r>
              <a:rPr lang="en-US" dirty="0" smtClean="0"/>
              <a:t>Example: Peter’s fear of rabbits</a:t>
            </a:r>
          </a:p>
          <a:p>
            <a:r>
              <a:rPr lang="en-US" dirty="0" smtClean="0"/>
              <a:t>Usually the therapy gradually exposes you to your fear until you learn there is no harm.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001000" cy="11430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Phases of learning: the Extinction Phase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dirty="0" smtClean="0"/>
              <a:t>Presentation of the US is discontinued </a:t>
            </a:r>
          </a:p>
          <a:p>
            <a:pPr lvl="1"/>
            <a:r>
              <a:rPr lang="en-US" dirty="0" smtClean="0"/>
              <a:t>Immediately following discontinuation of the US the CR will still occur, but will eventually stop.</a:t>
            </a:r>
          </a:p>
          <a:p>
            <a:pPr lvl="1"/>
            <a:r>
              <a:rPr lang="en-US" dirty="0" smtClean="0"/>
              <a:t>After the CR stops, the behavior is considered extinct. </a:t>
            </a:r>
          </a:p>
        </p:txBody>
      </p:sp>
      <p:pic>
        <p:nvPicPr>
          <p:cNvPr id="4" name="Picture 2" descr="http://ts3.mm.bing.net/images/thumbnail.aspx?q=1199514787642&amp;id=fb057356f2ebf19172699f726e2ff892&amp;url=http%3a%2f%2fwww.cksinfo.com%2fclipart%2ftoys%2fbel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5867400"/>
            <a:ext cx="990600" cy="9906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33600" y="5934670"/>
            <a:ext cx="685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=</a:t>
            </a:r>
            <a:endParaRPr lang="en-US" sz="5400" dirty="0"/>
          </a:p>
        </p:txBody>
      </p:sp>
      <p:pic>
        <p:nvPicPr>
          <p:cNvPr id="16386" name="Picture 2" descr="http://ts4.mm.bing.net/images/thumbnail.aspx?q=1294355213687&amp;id=9826b51fd5575abde3e32977bbb80163&amp;url=http%3a%2f%2fwww.orangejuiceblog.com%2fwp-content%2fuploads%2f2010%2f12%2fdrooling-dog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19400" y="5515761"/>
            <a:ext cx="914400" cy="134223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038600" y="5715000"/>
            <a:ext cx="365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But only for a little because there is no food….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Phases of learning: Spontaneous Recovery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spontaneous return of a conditioned response following extinction.</a:t>
            </a:r>
          </a:p>
          <a:p>
            <a:r>
              <a:rPr lang="en-US" dirty="0" smtClean="0"/>
              <a:t>Example: All summer long, you do not operate under a school bell schedule, but immediately after your arrival back to SAHS, you remember what to do when the bell rings! </a:t>
            </a:r>
            <a:endParaRPr lang="en-US" dirty="0"/>
          </a:p>
        </p:txBody>
      </p:sp>
      <p:pic>
        <p:nvPicPr>
          <p:cNvPr id="4" name="Picture 2" descr="http://ts3.mm.bing.net/images/thumbnail.aspx?q=1199514787642&amp;id=fb057356f2ebf19172699f726e2ff892&amp;url=http%3a%2f%2fwww.cksinfo.com%2fclipart%2ftoys%2fbel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5676900"/>
            <a:ext cx="1181100" cy="11811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76400" y="5715000"/>
            <a:ext cx="685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+</a:t>
            </a:r>
            <a:endParaRPr lang="en-US" sz="5400" dirty="0"/>
          </a:p>
        </p:txBody>
      </p:sp>
      <p:pic>
        <p:nvPicPr>
          <p:cNvPr id="6" name="Picture 4" descr="http://ts3.mm.bing.net/images/thumbnail.aspx?q=1200597183834&amp;id=07b8ea019c344b6c006c0c4281764e7b&amp;url=http%3a%2f%2fwww.puppie-s.com%2fwp-content%2fuploads%2f2011%2f07%2fcanned-dog-food-stores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09800" y="5867400"/>
            <a:ext cx="1524000" cy="9906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581400" y="5791200"/>
            <a:ext cx="685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=</a:t>
            </a:r>
            <a:endParaRPr lang="en-US" sz="5400" dirty="0"/>
          </a:p>
        </p:txBody>
      </p:sp>
      <p:pic>
        <p:nvPicPr>
          <p:cNvPr id="8" name="Picture 2" descr="http://ts4.mm.bing.net/images/thumbnail.aspx?q=1294355213687&amp;id=9826b51fd5575abde3e32977bbb80163&amp;url=http%3a%2f%2fwww.orangejuiceblog.com%2fwp-content%2fuploads%2f2010%2f12%2fdrooling-dog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67200" y="5515761"/>
            <a:ext cx="914400" cy="1342239"/>
          </a:xfrm>
          <a:prstGeom prst="rect">
            <a:avLst/>
          </a:prstGeom>
          <a:noFill/>
        </p:spPr>
      </p:pic>
      <p:sp>
        <p:nvSpPr>
          <p:cNvPr id="11" name="Cloud Callout 10"/>
          <p:cNvSpPr/>
          <p:nvPr/>
        </p:nvSpPr>
        <p:spPr>
          <a:xfrm>
            <a:off x="5486400" y="4495800"/>
            <a:ext cx="2895600" cy="1905000"/>
          </a:xfrm>
          <a:prstGeom prst="cloudCallout">
            <a:avLst>
              <a:gd name="adj1" fmla="val -66015"/>
              <a:gd name="adj2" fmla="val 2114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791200" y="4800600"/>
            <a:ext cx="2514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Oh yeah, I remember what the bell means…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543800" cy="1143000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b="1" dirty="0" smtClean="0"/>
              <a:t>Phases of learning: Reconditioning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610600" cy="4525963"/>
          </a:xfrm>
        </p:spPr>
        <p:txBody>
          <a:bodyPr/>
          <a:lstStyle/>
          <a:p>
            <a:r>
              <a:rPr lang="en-US" dirty="0" smtClean="0"/>
              <a:t>The process of relearning a conditioned response following extinction—only one or two pairings are needed. </a:t>
            </a:r>
          </a:p>
          <a:p>
            <a:r>
              <a:rPr lang="en-US" dirty="0" smtClean="0"/>
              <a:t>Similar to spontaneous recovery, but the learning process is needed, just for a short period of time. (Maybe upon arriving back to SAHS, you need the entire day to remind you what the bell schedule is all about). </a:t>
            </a:r>
            <a:endParaRPr lang="en-US" dirty="0"/>
          </a:p>
        </p:txBody>
      </p:sp>
      <p:pic>
        <p:nvPicPr>
          <p:cNvPr id="4" name="Picture 2" descr="http://ts3.mm.bing.net/images/thumbnail.aspx?q=1199514787642&amp;id=fb057356f2ebf19172699f726e2ff892&amp;url=http%3a%2f%2fwww.cksinfo.com%2fclipart%2ftoys%2fbel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5181600"/>
            <a:ext cx="685800" cy="762000"/>
          </a:xfrm>
          <a:prstGeom prst="rect">
            <a:avLst/>
          </a:prstGeom>
          <a:noFill/>
        </p:spPr>
      </p:pic>
      <p:pic>
        <p:nvPicPr>
          <p:cNvPr id="5" name="Picture 2" descr="http://ts3.mm.bing.net/images/thumbnail.aspx?q=1199514787642&amp;id=fb057356f2ebf19172699f726e2ff892&amp;url=http%3a%2f%2fwww.cksinfo.com%2fclipart%2ftoys%2fbel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6096000"/>
            <a:ext cx="685800" cy="762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905000" y="5105400"/>
            <a:ext cx="45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+</a:t>
            </a:r>
            <a:endParaRPr lang="en-US" sz="4400" dirty="0"/>
          </a:p>
        </p:txBody>
      </p:sp>
      <p:sp>
        <p:nvSpPr>
          <p:cNvPr id="7" name="TextBox 6"/>
          <p:cNvSpPr txBox="1"/>
          <p:nvPr/>
        </p:nvSpPr>
        <p:spPr>
          <a:xfrm>
            <a:off x="1905000" y="6088559"/>
            <a:ext cx="45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+</a:t>
            </a:r>
            <a:endParaRPr lang="en-US" sz="4400" dirty="0"/>
          </a:p>
        </p:txBody>
      </p:sp>
      <p:pic>
        <p:nvPicPr>
          <p:cNvPr id="8" name="Picture 4" descr="http://ts3.mm.bing.net/images/thumbnail.aspx?q=1200597183834&amp;id=07b8ea019c344b6c006c0c4281764e7b&amp;url=http%3a%2f%2fwww.puppie-s.com%2fwp-content%2fuploads%2f2011%2f07%2fcanned-dog-food-stores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8400" y="6324600"/>
            <a:ext cx="820615" cy="533400"/>
          </a:xfrm>
          <a:prstGeom prst="rect">
            <a:avLst/>
          </a:prstGeom>
          <a:noFill/>
        </p:spPr>
      </p:pic>
      <p:pic>
        <p:nvPicPr>
          <p:cNvPr id="9" name="Picture 4" descr="http://ts3.mm.bing.net/images/thumbnail.aspx?q=1200597183834&amp;id=07b8ea019c344b6c006c0c4281764e7b&amp;url=http%3a%2f%2fwww.puppie-s.com%2fwp-content%2fuploads%2f2011%2f07%2fcanned-dog-food-stores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8400" y="5334000"/>
            <a:ext cx="820615" cy="5334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352800" y="5029200"/>
            <a:ext cx="533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=</a:t>
            </a:r>
            <a:endParaRPr lang="en-US" sz="5400" dirty="0"/>
          </a:p>
        </p:txBody>
      </p:sp>
      <p:sp>
        <p:nvSpPr>
          <p:cNvPr id="11" name="TextBox 10"/>
          <p:cNvSpPr txBox="1"/>
          <p:nvPr/>
        </p:nvSpPr>
        <p:spPr>
          <a:xfrm>
            <a:off x="3429000" y="5934670"/>
            <a:ext cx="457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=</a:t>
            </a:r>
            <a:endParaRPr lang="en-US" sz="5400" dirty="0"/>
          </a:p>
        </p:txBody>
      </p:sp>
      <p:pic>
        <p:nvPicPr>
          <p:cNvPr id="12" name="Picture 2" descr="http://ts4.mm.bing.net/images/thumbnail.aspx?q=1294355213687&amp;id=9826b51fd5575abde3e32977bbb80163&amp;url=http%3a%2f%2fwww.orangejuiceblog.com%2fwp-content%2fuploads%2f2010%2f12%2fdrooling-dog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62400" y="5851321"/>
            <a:ext cx="685800" cy="1006679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4191000" y="5257800"/>
            <a:ext cx="45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?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04800"/>
            <a:ext cx="8382000" cy="59086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latin typeface="Arial Black" pitchFamily="34" charset="0"/>
              </a:rPr>
              <a:t>GENERALIZATION.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5400" dirty="0">
              <a:latin typeface="Arial Black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latin typeface="Arial Black" pitchFamily="34" charset="0"/>
              </a:rPr>
              <a:t>YOU SHOW A </a:t>
            </a:r>
            <a:r>
              <a:rPr lang="en-US" sz="5400" b="1" dirty="0">
                <a:solidFill>
                  <a:srgbClr val="FF0000"/>
                </a:solidFill>
                <a:latin typeface="Arial Black" pitchFamily="34" charset="0"/>
              </a:rPr>
              <a:t>CR</a:t>
            </a:r>
            <a:r>
              <a:rPr lang="en-US" sz="5400" dirty="0">
                <a:latin typeface="Arial Black" pitchFamily="34" charset="0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latin typeface="Arial Black" pitchFamily="34" charset="0"/>
              </a:rPr>
              <a:t>TO STIMULI </a:t>
            </a:r>
            <a:r>
              <a:rPr lang="en-US" sz="5400" dirty="0">
                <a:solidFill>
                  <a:srgbClr val="00B050"/>
                </a:solidFill>
                <a:latin typeface="Arial Black" pitchFamily="34" charset="0"/>
              </a:rPr>
              <a:t>SIMILAR</a:t>
            </a:r>
            <a:r>
              <a:rPr lang="en-US" sz="5400" dirty="0">
                <a:latin typeface="Arial Black" pitchFamily="34" charset="0"/>
              </a:rPr>
              <a:t> TO THE ORIGINAL </a:t>
            </a:r>
            <a:r>
              <a:rPr lang="en-US" sz="5400" b="1" dirty="0">
                <a:solidFill>
                  <a:srgbClr val="FF0000"/>
                </a:solidFill>
                <a:latin typeface="Arial Black" pitchFamily="34" charset="0"/>
              </a:rPr>
              <a:t>CS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5400" b="1" dirty="0">
              <a:solidFill>
                <a:srgbClr val="FF0000"/>
              </a:solidFill>
              <a:latin typeface="Arial Black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solidFill>
                  <a:srgbClr val="FF0000"/>
                </a:solidFill>
                <a:latin typeface="Arial Black" pitchFamily="34" charset="0"/>
              </a:rPr>
              <a:t>AN EXAMPLE?</a:t>
            </a:r>
          </a:p>
        </p:txBody>
      </p:sp>
      <p:sp>
        <p:nvSpPr>
          <p:cNvPr id="4" name="Oval 3"/>
          <p:cNvSpPr/>
          <p:nvPr/>
        </p:nvSpPr>
        <p:spPr>
          <a:xfrm>
            <a:off x="5638800" y="1981200"/>
            <a:ext cx="1219200" cy="762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7467600" y="3581400"/>
            <a:ext cx="1219200" cy="838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53" name="AutoShape 2" descr="data:image/jpg;base64,/9j/4AAQSkZJRgABAQAAAQABAAD/2wBDAAkGBwgHBgkIBwgKCgkLDRYPDQwMDRsUFRAWIB0iIiAdHx8kKDQsJCYxJx8fLT0tMTU3Ojo6Iys/RD84QzQ5Ojf/2wBDAQoKCg0MDRoPDxo3JR8lNzc3Nzc3Nzc3Nzc3Nzc3Nzc3Nzc3Nzc3Nzc3Nzc3Nzc3Nzc3Nzc3Nzc3Nzc3Nzc3Nzf/wAARCABeAF4DASIAAhEBAxEB/8QAHAAAAgIDAQEAAAAAAAAAAAAAAAcEBgEDBQII/8QARRAAAQMDAQQEBg8HBQEAAAAAAQIDBAAFEQYSIUFRBxMxsRciYXGBoRQVIzU2QlVkdJGSlLLB0TI3cnOz8PEWJTRSYpP/xAAbAQACAwEBAQAAAAAAAAAAAAAABQMEBgECB//EADURAAECAwUGAwYHAQAAAAAAAAEAAgMEEQUSITFRExQiQWFxUpGxFRYyU6HRBiMkNDWBweH/2gAMAwEAAhEDEQA/AHjRRUeVJDI2UYLhGQCcADiongBQhEqSGRsp2S4QThRwEgdqieAFKvUfSC61OLNj6lxtGQ5JeaCi8r/yOCRw/vMTXOsTcC7bbW6oxCfd5A3GSeQ5IHAce+j0tmZs1usK2li2A27tppueTT6n7K2+ES+/M/uyaPCJffmf3ZNVKiqm8RfEtD7JkflN8lbfCJffmf3ZNHhDvvzP7smqlRRvEXxI9kyPym+SbeiNZi7OexZYaZuXxQkbCJKeWOCx6+5gMPIebC0HyEEYIPEEcDXzKhakKCkKKVJOQQcEHmKbGhdZG6FEOatKbmkAJUdyZaRwPJY9fdflpq9wPzWUtywthWPLjh5jTqOnp2yY1Fa2HkPNhaM8iCMEHiCOdbKvLKqPKkhobKdkuEEjJwEgdqlHgBSg1zrE3Au221PExCfd5HYZJ5DkgcBx75fSZfpbTws7KihtxpDslwHxniexPkSOX9mjQLdNuTpbgRHpKwMkNIKsefHZS6amCTs2LZWFZENjBOTFNRoOpUWipdwtk62uBu4RH4ylfsh1BTtebnRDtdwmtlyHBlSGwdkqaZUoA8sgUvuurSi1+2h3b94U1rgolFdP/T16+SLh92X+lQ5cOVCdDUyO8w4RtBDqCkkc8GgtcMwhseE40a4E91oorp23T93ujRdt9ukPtj46U4T9Z3Gok6DKt75YnR3Y7oGdhxJScc6CxwFSMFxsxCc8sa4EjlXFR6yhSkKC0KKVJOQoHBB5itkeO/Kc6qMy485jOw2gqOPMKle0l2+S533Zf6UBpOS6+LDbwuITL0LrI3QohzlpTc0jCVE4TLA4HksevuYDLyXmwtHmIO4g8j5a+alofivbLiHGXUEHCgUqSeB5im9oe/zLxZnJDygmWw4GXHcZDw2cgqH/AGHZmmkrMF/A7NYW3bHZL/qYHwHMaV06KldKHwnH0RruNXi5TWdAaShogRUOvuFKSpW4KWU5UpWN57Nw/SqP0ofCcfRWu41Z9O6psmoLK1ZtTdWl5KUo2njhLmNwUFfFV9XrqJjgIrxWhOSuzEJ7pCVeWl0NtC4Dth5L0zqyy6p05JiahXHhSN4TnJGceKtPEb/731TtNa0uGnIK4kNiK4hbhcJdSonJAHBQ3bq6GtNBuWRlU+2OKkQBvWlW9bWeJI7R5f8ANUmoYsSK1wvYEc9Uxs6SkI8F2yN6G41unkfVPPVOpZln0tDusdphb75aCkuAlI2kFRxgg8OdLT2bI1xq23pnNNNlwpaWGQQNgEqPaTvxmrj0h/u8tf8AFH/pmqp0WNhesYxPxGnFD7JH51PHc50VrCcDRLbLhQoNnxZpreNt4A/0rjrfWDml34trtEaOCloLUFpOyhOcJSACOR9VebytjWnR+u59QlEuMlTgA37CkftgHkR+XKqV0lvF3Wc/J3I6tA9CE/qat3RZ7rpG7ML3o61frbGa6IhfFdDOWKjiScOVkIM2wUeC0k611Va6KPhe3/Ic7hVp1R0iSrJfpVubt7LqGCkBanFAnKQeXlqrdE/wua/kOdwqz6p6PZt6v8u4szo7bbxSQhaVZGEgcPNXmFtNh+XnVT2huftQ758Nwa516L1qhMTV+hPb1tjqpUdBcGd5TsnC054jcSPRUPos94p/0tP4Km6lMXSGgvaRL4dlSEFtO7BXtHK1Y4DBI+qoXRZ7xT/pafwVIP3Da50xVGJ/Exrldnf4a6VXD6SGVyNXssNAFbrDCE5ON53CuHftOXLT5Z9s2ko67a2NlYVnGM9nnFdrpNUpGqkLQopUmMyQRwOKt0a8ad1xaGY17dbjzW95SpwNqCuJQo7iDy9W6oHQ2xIjxXHkm8KcjykpLvDb0OnFQVIwwWnonuDlztE60zsvMRwkI29/iLCgU+bd66V9wjiLPkxknIZdW2Dzwoj8qbD1103oa0vsWd1uRMc3hCXA4pSsbisjcAOX1ClC44p1xTjiipayVKJ4k9tcmMGNYTUhSWMC+ZjzDGlsN1KA4VPMpr9If7vLX/FH/pmql0XOhrWUUE46xtxA8+yT+Vd/XN3tszQ1uixZ0d6QhTG0024CpOGyDkDy0v7RPctdzjT2RlcdwLAJ/ax2j0jIrsZ4bGa7sorMlnxLMiwiKEl3/F3+k5hTGspiiNzqW3E+XxQO8GrZ0f8A+39Ht1mr3BReWk+RKAO8Gp0+PpXXLcea5O6l9tGyQHUocSO3ZUFcjnf664+t9QWm3aeTpuwuIcBAQ4W1bSW0A5IKuKie301LdEN7otcOSo7w+bl4MgGEOBAdhgAFxOij4Xt/yHO4V76QbzdIur7gzGuUxlpJRsobfUlI8RPYAai9Gs2LA1Q2/NkNMNBlYK3FBIyRu3mo2v5Uebq2fIiPNvMrKNlxtQUk4Qkbj56r3qS+Bxqmxgh9sEvbVtzmMM1wpD70l0uyHXHXFdq3FFSj6TTK6LPeKf8AS0/gpY0zuiz3iuH0tP4KJPGMEfiNobZzgNR6qdrvSC7sBJie+TTeykZwmShPAcAsD0HuUq0KbWpC0lKknBSoYIPIivpl9lDzZQsbuBBwQeYPA0v9daN9tCuXDQlNzAyQAAmWB3OAfX3WpqWvcbM0isO29hSXjnh5HTv09O2SkorK0KbWpC0lKkkhSVDBBHA1ila3goRUIooooQiiiihFEUUVMtFrl3ie3CgNFx5w+hI4kngBQASaBeXvbDaXONAEWi2S7xPahQGi484fQkcSTwAp0aY02za7WIcV5WypXWPScAl5zGPFB3BI4c/Wc6T01EtEHqI/ugX/AMiQRgyDyHJA9ffaQABgDAHKnEtLCEKnNfO7atl067Zw8IY+vX7BZrW+yh5soWN3bkdoPAjka2UVaSBLvXWjTdCqXDSkXMAkgDCZaR3OAfX3KVaFIWpC0lKknBSoYIPI19NPtIebKFg4PEHBB4EHgao+pNI2y8XFTslx6PLSkdY5HSnDwPYVA9it2/H+KUzK3zeZmtRY1vbs3YzGLeR5jp29EnKKZ/g4tHyjO+wijwcWj5RnfYRVTc4uif8AvJZ/iPkUsKKZ/g4tHyjO+wijwcWj5Rnf/NFG5xdEe8ln+I+RS8tFsl3ie3CgNFx5w+hI4kngBTp0ppmLaIPUR/HC8eyJON8g8hyQPX340rp6BbGHY0ELUkkeyHncdY8cZCd3YkDhx+vNqSAEgDcBV6WlhCFTmsvbNtOnXbOHhDH17/4EAAAADAFZooq0kC//2Q=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77788" y="-427038"/>
            <a:ext cx="895350" cy="895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054" name="AutoShape 4" descr="data:image/jpg;base64,/9j/4AAQSkZJRgABAQAAAQABAAD/2wBDAAkGBwgHBgkIBwgKCgkLDRYPDQwMDRsUFRAWIB0iIiAdHx8kKDQsJCYxJx8fLT0tMTU3Ojo6Iys/RD84QzQ5Ojf/2wBDAQoKCg0MDRoPDxo3JR8lNzc3Nzc3Nzc3Nzc3Nzc3Nzc3Nzc3Nzc3Nzc3Nzc3Nzc3Nzc3Nzc3Nzc3Nzc3Nzc3Nzf/wAARCABeAF4DASIAAhEBAxEB/8QAHAAAAgIDAQEAAAAAAAAAAAAAAAcEBgEDBQgC/8QARBAAAQMDAQUCBREHBQAAAAAAAQIDBAAFEQYSITFBUQexExdhcaEUIiMyNTZCVWR0gZGTlLLB0RU3cnOz8PEWJFJikv/EABsBAAIDAQEBAAAAAAAAAAAAAAAFAwQGAQIH/8QANhEAAQIDBQYDBgYDAAAAAAAAAQACAwQRBRIhMVETFCJBYXFSkbEVFjJTocEGIyQzNYHR4fD/2gAMAwEAAhEDEQA/AHjRRUeVJDI2UYLpBICjgJA4qJ5AUIWJckMjZRslwgnBOAkDionkBSr1H2gutTy1Y/AuNoOHJLzQUXlf9QeCRy/vMTXOsTcC7bbW6TEJ9nkDcZJ6Dogchz76RS2ZmzW6wraWLYDbu2mm55NPqVbfGJffkf3ZNHjEvvyP7smqlRVTeIviWh9kyPym+StvjEvvyP7smjxh335H92TVSoo3iL4keyZH5TfJNvRGsxdnRFlhpm5fBCRsIkp6eRY9PcwGHkPthaD5CCMEHmCORrzKhakKCkKKVJOQQcEGmxoXWRuhREmrCbmkYSpRwmWByPRY9Pdflpq9wPzWUtuwthWPLjh5jTqOnp2yY1Fa2HkPoC0Z6EEYIPQjrWyryyqjSpIZGynZLhBIycBI5qUeQFKDXOsTPLtttTqjEJ9nkcDJPQdEDkOffM7TL9LaeFnZUUNutIdkuA+ueJ4J8iR0/s0aBbptydLcCK9JWBkhpBVjz44Uumpgk7Ni2VhWRDYwTkwRqNB1P2UWipdwtk62uBu4RH4yle1DqCnPm61mHarjObLsOBKkNg7JU0ypQB6ZApfddWlFr9tDu37wprXBQ6K6f+nr18UXD7sv9Khy4cqE6Gpkd5hwjaCHUFJx1waC1wzCGx4TzRrgT3WiiulbdP3e6NF2326Q+0N22lOE5853Gos6FKt75YnR3WHRv2HUlJx1oLHAVIXGzEJzyxrgSOVcVHrKFqQoLQopUkggg4IPUVsjx35TngozLjzmM7DaCo48wqV+xLt8Vzvuy/0oDScl18WG3BxATK0LrI3NSIk1aU3QDCVE4TLSOR6LHp7mCw8h9vbQeeCDuIPMHy15qWh+K9suIcZeQQcKBSpJ5HqKb2iL9MvFmcfeUEy47gZcdCQQ8NnIKh/yHDNNJWYL+B2awtu2OyX/AFMD4DmNK6dP+7UrtQ98wPyVruNXi5TWdAaShpgxUOvulKSpW4KWU5UpWOPDcP0qj9qHvmHzVruNWfTuqbJqCys2XU3g0PJSlG08cJcxuCgr4KvqqJjgIrxWhOSuzEJ7pCVeWl0NtC4Dtgss6ts2qdOSYmoVx4cg5CQckbWPWrTzG/8AvfVP03rS46cguRITEVxC3C4VOpUTkgDkobt1dDWmg3LIyq4W1xUiAPbpVvW0DzPUeX/NUmoYsSK1wvYEc9Uxs6SkI8B2yN6G41unkfVPLVOpZln0tCusZphb75aCkuBRSNpBUcYIPLrS19WyNcatt6ZzTTZcKWlhkEDYBKjxJ34zVw7Q/wB3lr/ij/01VVeyxsL1jGUfgNOKH/kj86njuc6K1hOBoltmQoUGz4sy1vG29Q/0rjrfWDml5EW12iNHCktBagtJ2UJyQlIAI6H0V83lbGtOz9dz8AlEuMlTgA37Cke3APQjfjzdKpXaW6XdZz8ncjwaB9CE/qat3ZX7LpK7ML3o8Kv0tjNdEQviuhnLFRxJKHKyEGbYKPBaSda6qtdlHvva/kOdwq06o7Q5Vkv0q3N29l1DBSAtTigTlIP51Vuyf33NfN3O4VZ9U9ns293+XcWZ0dtt4pIQtKsjCQPyrzC2mw/Lzqp7Q3M2qd8+G4Nc69F96oTE1foQXxtgNSo6C4M7ynZOFpzzHEj6KhdlnuFP+dp/BU7Upi6Q0F+xEvh2VIQW07sFW0crVjkMEj6qg9lfuHP+dp/BUo/fbXOmKov/AImNdrs7/DXSq4faQyuRq5lhoArdYYQnJwMncK4d+05ctPlkXNpLfhtrY2VhWcYzw84rtdpq1I1ShaFFKkxmSCORxVujXjTmuLQzGvbrcea3vKVOBshXAqQTuIPT0bs1XdDbEiPFceSbwpyPKSku8NrDpxUFSMMFp7J7g5c7TOtM7LzDASEbe/1iwQUebd6aV9wjiLPkxgchl1bYPXZJH5U2H7rpvQtpfYs7rciY5vCEuBxSlY3FZG4AdPqFKFxxTrinHFFS1kqUTzJ41yYwY1hNSFJYwMSYjzDGlsN1KA4VPMprdof7vLX/ABR/6aqqfZc6G9YxUk48I24gefZJ/Ku/rm722Zoa3RYs6O9IQpjaabcBUnDZByPIaX9ouDlrucacyMrYcCwD8LHEfSN1djPDYzXdlHZks+JZkWERQku/0u/2nMKY1lMURgOpbcT5Rsgd4NWzs/8A9h2fXWavcFF5YPkSgAekGp0+PpXXLcea5P8AAvto2SA6lDiRx2VBWeBzv9NcfW+oLVbtPJ03YXUOAgIcU2raShAOSCrmonj9NS3RDe6LXDkqG8Pm5eDIBhDgQHYZALidlHvva/kOdwr77QbxdIur7gzGuMxlpJRsobfUlI9jSdwBqL2azYsDVDb82Q2w0GXAVuqCRkgczUbX0qPN1bPkRHm3mVlGy42oKScISNxHlFQXqS+Bxqm2xD7YJc2rbmmGa4Uh96S6p2S6484ritxRUo/SaZXZX7hT/nSfwUsaZ3ZZ7hT/AJ2n8Fck8YoR+ImhtnOA1Hqpuu9ILuwEmL7pNN7KRnCZSE8h0WBy4HuUq0KbWpC0lKknCkqGCD0Ir00+yh5soWMjiCDgg8iDyNL7XWjTdCqVDSlNzSMnAATLSB9QcA+vutTUte42ZpFYdt7CkvMHh5HToenp2SlorK0KbWpC0lKkkgpUMEEcQaxStbwUIqEUUUUIRRRRQiiKKKmWi2S7xPbhQGi484foSOZJ5AV0Ak0C8ve2G0vcaAItFsl3ie3CgNFx5w8OSRzJPICnPpnTbVrtYhxHlFJV4R2TgEvLxj1oO4JHLr6TnSemolpg+Aj+yJXj1RIxgyD0HRsenvtQAAwAAKbS0sIYqc187tq2XTrtnDwhj69f8LNa32UPtlCxkccjcQeRB5GtlFW0gS611o43QqlREpFzAzgABMtIHocA+vuUy0KbWpC0lKknCkqGCD0Nemn2UPtlDg3ccg4IPIg8jVH1HpC2Xi4qclOPR5aQPCOx0pw8DwUoHgrdvx/ilMSt83mZrUWNb27DYzGLRkeY6dvRJyimf4uLT8Yzvs0UeLi0/GM77NFVNzi6J/7yWf4j5FLCimf4uLT8Yzvs0VjxcWn4xnfZoo3OLoj3ks/xHyKXtotku7z24UBouPOH6EjmSeQFOjSmmYtpg+Aj+yJXj1RJxgyD0HRA9PeaU09AtjDsWCFqTtD1Q87jwjxxkJ3cEgHhz+vNqSAAANwFXpaWEMVOay9s206dds4eEMfXv9ggAAAAYFZooq0kC//Z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77788" y="-427038"/>
            <a:ext cx="895350" cy="895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055" name="AutoShape 6" descr="data:image/jpg;base64,/9j/4AAQSkZJRgABAQAAAQABAAD/2wBDAAkGBwgHBgkIBwgKCgkLDRYPDQwMDRsUFRAWIB0iIiAdHx8kKDQsJCYxJx8fLT0tMTU3Ojo6Iys/RD84QzQ5Ojf/2wBDAQoKCg0MDRoPDxo3JR8lNzc3Nzc3Nzc3Nzc3Nzc3Nzc3Nzc3Nzc3Nzc3Nzc3Nzc3Nzc3Nzc3Nzc3Nzc3Nzc3Nzf/wAARCABeAF4DASIAAhEBAxEB/8QAHAAAAgIDAQEAAAAAAAAAAAAAAAcEBgEDBQgC/8QARBAAAQMDAQUCBREHBQAAAAAAAQIDBAAFEQYSITFBUQexExdhcaEUIiMyNTZCVWR0gZGTlLLB0RU3cnOz8PEWJFJikv/EABsBAAIDAQEBAAAAAAAAAAAAAAAFAwQGAQIH/8QANhEAAQIDBQYDBgYDAAAAAAAAAQACAwQRBRIhMVETFCJBYXFSkbEVFjJTocEGIyQzNYHR4fD/2gAMAwEAAhEDEQA/AHjRRUeVJDI2UYLpBICjgJA4qJ5AUIWJckMjZRslwgnBOAkDionkBSr1H2gutTy1Y/AuNoOHJLzQUXlf9QeCRy/vMTXOsTcC7bbW6TEJ9nkDcZJ6Dogchz76RS2ZmzW6wraWLYDbu2mm55NPqVbfGJffkf3ZNHjEvvyP7smqlRVTeIviWh9kyPym+StvjEvvyP7smjxh335H92TVSoo3iL4keyZH5TfJNvRGsxdnRFlhpm5fBCRsIkp6eRY9PcwGHkPthaD5CCMEHmCORrzKhakKCkKKVJOQQcEGmxoXWRuhREmrCbmkYSpRwmWByPRY9Pdflpq9wPzWUtuwthWPLjh5jTqOnp2yY1Fa2HkPoC0Z6EEYIPQjrWyryyqjSpIZGynZLhBIycBI5qUeQFKDXOsTPLtttTqjEJ9nkcDJPQdEDkOffM7TL9LaeFnZUUNutIdkuA+ueJ4J8iR0/s0aBbptydLcCK9JWBkhpBVjz44Uumpgk7Ni2VhWRDYwTkwRqNB1P2UWipdwtk62uBu4RH4yle1DqCnPm61mHarjObLsOBKkNg7JU0ypQB6ZApfddWlFr9tDu37wprXBQ6K6f+nr18UXD7sv9Khy4cqE6Gpkd5hwjaCHUFJx1waC1wzCGx4TzRrgT3WiiulbdP3e6NF2326Q+0N22lOE5853Gos6FKt75YnR3WHRv2HUlJx1oLHAVIXGzEJzyxrgSOVcVHrKFqQoLQopUkggg4IPUVsjx35TngozLjzmM7DaCo48wqV+xLt8Vzvuy/0oDScl18WG3BxATK0LrI3NSIk1aU3QDCVE4TLSOR6LHp7mCw8h9vbQeeCDuIPMHy15qWh+K9suIcZeQQcKBSpJ5HqKb2iL9MvFmcfeUEy47gZcdCQQ8NnIKh/yHDNNJWYL+B2awtu2OyX/AFMD4DmNK6dP+7UrtQ98wPyVruNXi5TWdAaShpgxUOvulKSpW4KWU5UpWOPDcP0qj9qHvmHzVruNWfTuqbJqCys2XU3g0PJSlG08cJcxuCgr4KvqqJjgIrxWhOSuzEJ7pCVeWl0NtC4Dtgss6ts2qdOSYmoVx4cg5CQckbWPWrTzG/8AvfVP03rS46cguRITEVxC3C4VOpUTkgDkobt1dDWmg3LIyq4W1xUiAPbpVvW0DzPUeX/NUmoYsSK1wvYEc9Uxs6SkI8B2yN6G41unkfVPLVOpZln0tCusZphb75aCkuBRSNpBUcYIPLrS19WyNcatt6ZzTTZcKWlhkEDYBKjxJ34zVw7Q/wB3lr/ij/01VVeyxsL1jGUfgNOKH/kj86njuc6K1hOBoltmQoUGz4sy1vG29Q/0rjrfWDml5EW12iNHCktBagtJ2UJyQlIAI6H0V83lbGtOz9dz8AlEuMlTgA37Cke3APQjfjzdKpXaW6XdZz8ncjwaB9CE/qat3ZX7LpK7ML3o8Kv0tjNdEQviuhnLFRxJKHKyEGbYKPBaSda6qtdlHvva/kOdwq06o7Q5Vkv0q3N29l1DBSAtTigTlIP51Vuyf33NfN3O4VZ9U9ns293+XcWZ0dtt4pIQtKsjCQPyrzC2mw/Lzqp7Q3M2qd8+G4Nc69F96oTE1foQXxtgNSo6C4M7ynZOFpzzHEj6KhdlnuFP+dp/BU7Upi6Q0F+xEvh2VIQW07sFW0crVjkMEj6qg9lfuHP+dp/BUo/fbXOmKov/AImNdrs7/DXSq4faQyuRq5lhoArdYYQnJwMncK4d+05ctPlkXNpLfhtrY2VhWcYzw84rtdpq1I1ShaFFKkxmSCORxVujXjTmuLQzGvbrcea3vKVOBshXAqQTuIPT0bs1XdDbEiPFceSbwpyPKSku8NrDpxUFSMMFp7J7g5c7TOtM7LzDASEbe/1iwQUebd6aV9wjiLPkxgchl1bYPXZJH5U2H7rpvQtpfYs7rciY5vCEuBxSlY3FZG4AdPqFKFxxTrinHFFS1kqUTzJ41yYwY1hNSFJYwMSYjzDGlsN1KA4VPMprdof7vLX/ABR/6aqqfZc6G9YxUk48I24gefZJ/Ku/rm722Zoa3RYs6O9IQpjaabcBUnDZByPIaX9ouDlrucacyMrYcCwD8LHEfSN1djPDYzXdlHZks+JZkWERQku/0u/2nMKY1lMURgOpbcT5Rsgd4NWzs/8A9h2fXWavcFF5YPkSgAekGp0+PpXXLcea5P8AAvto2SA6lDiRx2VBWeBzv9NcfW+oLVbtPJ03YXUOAgIcU2raShAOSCrmonj9NS3RDe6LXDkqG8Pm5eDIBhDgQHYZALidlHvva/kOdwr77QbxdIur7gzGuMxlpJRsobfUlI9jSdwBqL2azYsDVDb82Q2w0GXAVuqCRkgczUbX0qPN1bPkRHm3mVlGy42oKScISNxHlFQXqS+Bxqm2xD7YJc2rbmmGa4Uh96S6p2S6484ritxRUo/SaZXZX7hT/nSfwUsaZ3ZZ7hT/AJ2n8Fck8YoR+ImhtnOA1Hqpuu9ILuwEmL7pNN7KRnCZSE8h0WBy4HuUq0KbWpC0lKknCkqGCD0Ir00+yh5soWMjiCDgg8iDyNL7XWjTdCqVDSlNzSMnAATLSB9QcA+vutTUte42ZpFYdt7CkvMHh5HToenp2SlorK0KbWpC0lKkkgpUMEEcQaxStbwUIqEUUUUIRRRRQiiKKKmWi2S7xPbhQGi484foSOZJ5AV0Ak0C8ve2G0vcaAItFsl3ie3CgNFx5w8OSRzJPICnPpnTbVrtYhxHlFJV4R2TgEvLxj1oO4JHLr6TnSemolpg+Aj+yJXj1RIxgyD0HRsenvtQAAwAAKbS0sIYqc187tq2XTrtnDwhj69f8LNa32UPtlCxkccjcQeRB5GtlFW0gS611o43QqlREpFzAzgABMtIHocA+vuUy0KbWpC0lKknCkqGCD0Nemn2UPtlDg3ccg4IPIg8jVH1HpC2Xi4qclOPR5aQPCOx0pw8DwUoHgrdvx/ilMSt83mZrUWNb27DYzGLRkeY6dvRJyimf4uLT8Yzvs0UeLi0/GM77NFVNzi6J/7yWf4j5FLCimf4uLT8Yzvs0VjxcWn4xnfZoo3OLoj3ks/xHyKXtotku7z24UBouPOH6EjmSeQFOjSmmYtpg+Aj+yJXj1RJxgyD0HRA9PeaU09AtjDsWCFqTtD1Q87jwjxxkJ3cEgHhz+vNqSAAANwFXpaWEMVOay9s206dds4eEMfXv9ggAAAAYFZooq0kC//Z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77788" y="-427038"/>
            <a:ext cx="895350" cy="895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2056" name="Picture 8" descr="http://www.miamiduiattorneyblog.com/stop_sign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00800" y="4953000"/>
            <a:ext cx="161925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t1.gstatic.com/images?q=tbn:ANd9GcQqNit8wMCFYMo65-N-e1AKC0uW1ntsP1N_DS16qGnELdFgLYgV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228600"/>
            <a:ext cx="1743075" cy="237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4" descr="http://t3.gstatic.com/images?q=tbn:ANd9GcRNYP-v7UnjgAJ547rhbX5zw1oMfi-Yh7DFTwFmQnHUuHj6KD6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4953000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6" descr="http://t0.gstatic.com/images?q=tbn:ANd9GcQsu127Si5hzd7y9aPr29SG3-MAiqCzcvnwE98vdcxFJZfzx9p1U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" y="3733800"/>
            <a:ext cx="1412875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8" descr="http://t1.gstatic.com/images?q=tbn:ANd9GcRzFdVguXxLOdMNsmoC2UV-ujOAIuF2Ws3IqEOirfFPgYM8FnR2k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86600" y="-152400"/>
            <a:ext cx="187642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10" descr="http://t3.gstatic.com/images?q=tbn:ANd9GcRrDUCx7Z_RnO1iyA50-SLXvPYc-9CbsmW11rGHXxbK_N70UVyM3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62200" y="0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12" descr="http://t0.gstatic.com/images?q=tbn:ANd9GcR3T0X7jlTLh-tXhFqpcl_dvDl5JW1awDtdqL25d2I0J_hD_qLk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67000" y="4038600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14" descr="http://t2.gstatic.com/images?q=tbn:ANd9GcSGW9ZLgd4wL5HatJvzrz9vyjY0FnWjwbnU96PCoTHpAts2fpfoPA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53200" y="4648200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16" descr="http://t0.gstatic.com/images?q=tbn:ANd9GcSfZiMGnmIOro6wHNE2udRNVPwv1gm-fz4f3PwC4drbuSZeGQNW7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72000" y="2590800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2" name="Picture 18" descr="http://t2.gstatic.com/images?q=tbn:ANd9GcRbUIGzJLO0aN3u_dImXUs9CQGN0FS3O87UhXlXgEBsvW9_q70i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57200" y="2286000"/>
            <a:ext cx="1854200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3" name="Picture 20" descr="http://t3.gstatic.com/images?q=tbn:ANd9GcSD9zEzFg061qbI83DOeHJLh-Y-hdg7EmGjVG7zSwP3BwaDd2OY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667000" y="1676400"/>
            <a:ext cx="234315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4" name="Picture 22" descr="http://t0.gstatic.com/images?q=tbn:ANd9GcSGljAYCamBEFKS65ZGS_0n32PyXQ6T9STZ6N50WJq-EAp4VxgJ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219200" y="5105400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5" name="Picture 24" descr="http://t0.gstatic.com/images?q=tbn:ANd9GcTfedwwcCrRo49Qs3sfXqx_goZeQkXYY7kTbX-OA3ux3-3_qgFtq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828800" y="3648075"/>
            <a:ext cx="1447800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6" name="Picture 26" descr="http://t2.gstatic.com/images?q=tbn:ANd9GcRl4_cBKsLId8LKZJEoAxYxkZQpQDfxtTiNRipNr5OWzAl_ncUK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572000" y="4572000"/>
            <a:ext cx="22860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7" name="Picture 28" descr="http://t0.gstatic.com/images?q=tbn:ANd9GcQMMxbFabguje0qa3DaU6P8HgW33yizj5rHapVyGWt-X6YR_n2ujA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553200" y="2590800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8" name="TextBox 15"/>
          <p:cNvSpPr txBox="1">
            <a:spLocks noChangeArrowheads="1"/>
          </p:cNvSpPr>
          <p:nvPr/>
        </p:nvSpPr>
        <p:spPr bwMode="auto">
          <a:xfrm>
            <a:off x="304800" y="685800"/>
            <a:ext cx="3048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000">
                <a:latin typeface="Arial Black" pitchFamily="34" charset="0"/>
              </a:rPr>
              <a:t>WELL?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1"/>
          <p:cNvSpPr txBox="1">
            <a:spLocks noChangeArrowheads="1"/>
          </p:cNvSpPr>
          <p:nvPr/>
        </p:nvSpPr>
        <p:spPr bwMode="auto">
          <a:xfrm>
            <a:off x="457200" y="304800"/>
            <a:ext cx="8382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5400">
                <a:latin typeface="Arial Black" pitchFamily="34" charset="0"/>
              </a:rPr>
              <a:t>ANOTHER?	</a:t>
            </a:r>
          </a:p>
        </p:txBody>
      </p:sp>
      <p:pic>
        <p:nvPicPr>
          <p:cNvPr id="4099" name="Picture 2" descr="http://krygier.owu.edu/krygier_html/geog_222/geog_222_lo/geog_222_lo01_gr/door-kno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143000"/>
            <a:ext cx="6172200" cy="545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t0.gstatic.com/images?q=tbn:ANd9GcQQjiDA7obXBbN8FezAxWDuYxErEPE47xL-0fSBlOSw3FFWYy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3276600"/>
            <a:ext cx="2028825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4" descr="http://t1.gstatic.com/images?q=tbn:ANd9GcQokBKbHgcN0R1jATFAESC8YeHVWfavC-v6dVNOwcCqhNUHL13Ui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733800"/>
            <a:ext cx="188595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6" descr="http://t3.gstatic.com/images?q=tbn:ANd9GcRxhnvDxQ-iPAsfpSTBuHqHqAXL-HME05EtotuJVg97sUZCl9d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3600" y="4038600"/>
            <a:ext cx="1981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8" descr="http://t3.gstatic.com/images?q=tbn:ANd9GcQs3HEgLKHI3WAgdeRxQ9DpBBBazBb1i_EX-HrlKFr2X8xB0Aj3G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38600" y="5048250"/>
            <a:ext cx="2524125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10" descr="http://t3.gstatic.com/images?q=tbn:ANd9GcS8gXfX5Ke86JawBJe2o9RpIPl5RVNwXyn-AhWAZHWsBH9sTic56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95800" y="3429000"/>
            <a:ext cx="245745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457200" y="381000"/>
            <a:ext cx="8458200" cy="347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400">
                <a:latin typeface="Arial Black" pitchFamily="34" charset="0"/>
              </a:rPr>
              <a:t>It’s just like Concepts... you recognize the NEW object since it’s similar to objects you’ve </a:t>
            </a:r>
            <a:r>
              <a:rPr lang="en-US" sz="4400" b="1" u="sng">
                <a:solidFill>
                  <a:srgbClr val="00B050"/>
                </a:solidFill>
                <a:latin typeface="Arial Black" pitchFamily="34" charset="0"/>
              </a:rPr>
              <a:t>already</a:t>
            </a:r>
            <a:r>
              <a:rPr lang="en-US" sz="4400">
                <a:latin typeface="Arial Black" pitchFamily="34" charset="0"/>
              </a:rPr>
              <a:t> learned about</a:t>
            </a:r>
            <a:r>
              <a:rPr lang="en-US">
                <a:latin typeface="Arial Black" pitchFamily="34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4456</TotalTime>
  <Words>821</Words>
  <Application>Microsoft Office PowerPoint</Application>
  <PresentationFormat>On-screen Show (4:3)</PresentationFormat>
  <Paragraphs>125</Paragraphs>
  <Slides>29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Phases of Learning</vt:lpstr>
      <vt:lpstr>Phases of learning: Acquisition Phase</vt:lpstr>
      <vt:lpstr>Phases of learning: the Extinction Phase</vt:lpstr>
      <vt:lpstr>Phases of learning: Spontaneous Recovery</vt:lpstr>
      <vt:lpstr>Phases of learning: Reconditioning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    Stimulus Generalization  </vt:lpstr>
      <vt:lpstr>    Stimulus Discrimination </vt:lpstr>
      <vt:lpstr>Phobias</vt:lpstr>
      <vt:lpstr>Desensitization Therapy (Behavior Therapy)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Phases of learning!</dc:title>
  <dc:creator>jmuller</dc:creator>
  <cp:lastModifiedBy>John Hampton</cp:lastModifiedBy>
  <cp:revision>173</cp:revision>
  <dcterms:created xsi:type="dcterms:W3CDTF">2009-03-26T12:01:51Z</dcterms:created>
  <dcterms:modified xsi:type="dcterms:W3CDTF">2012-03-13T14:18:03Z</dcterms:modified>
</cp:coreProperties>
</file>